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11" r:id="rId5"/>
    <p:sldId id="413" r:id="rId6"/>
    <p:sldId id="431" r:id="rId7"/>
    <p:sldId id="432" r:id="rId8"/>
    <p:sldId id="433" r:id="rId9"/>
    <p:sldId id="434" r:id="rId10"/>
    <p:sldId id="453" r:id="rId11"/>
    <p:sldId id="452" r:id="rId12"/>
    <p:sldId id="454" r:id="rId13"/>
    <p:sldId id="441" r:id="rId14"/>
    <p:sldId id="442" r:id="rId15"/>
    <p:sldId id="465" r:id="rId16"/>
    <p:sldId id="443" r:id="rId17"/>
    <p:sldId id="444" r:id="rId18"/>
    <p:sldId id="445" r:id="rId19"/>
    <p:sldId id="446" r:id="rId20"/>
    <p:sldId id="447" r:id="rId21"/>
    <p:sldId id="448" r:id="rId22"/>
    <p:sldId id="482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38" r:id="rId31"/>
    <p:sldId id="462" r:id="rId32"/>
    <p:sldId id="436" r:id="rId33"/>
    <p:sldId id="439" r:id="rId34"/>
    <p:sldId id="416" r:id="rId35"/>
    <p:sldId id="469" r:id="rId36"/>
    <p:sldId id="466" r:id="rId37"/>
    <p:sldId id="467" r:id="rId38"/>
    <p:sldId id="468" r:id="rId39"/>
    <p:sldId id="481" r:id="rId40"/>
    <p:sldId id="463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478" r:id="rId50"/>
    <p:sldId id="479" r:id="rId51"/>
    <p:sldId id="480" r:id="rId52"/>
    <p:sldId id="425" r:id="rId53"/>
    <p:sldId id="426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B6D"/>
    <a:srgbClr val="89B5C7"/>
    <a:srgbClr val="4B859D"/>
    <a:srgbClr val="FFFFFF"/>
    <a:srgbClr val="4D88A1"/>
    <a:srgbClr val="44768E"/>
    <a:srgbClr val="44778C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0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5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45148" y="379413"/>
            <a:ext cx="11101705" cy="6099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0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69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5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tags" Target="../tags/tag97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98215" y="2555875"/>
            <a:ext cx="52768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b="1">
                <a:solidFill>
                  <a:srgbClr val="345B6D"/>
                </a:solidFill>
              </a:rPr>
              <a:t>招生平台系统</a:t>
            </a:r>
            <a:endParaRPr lang="zh-CN" altLang="en-US" sz="6600" b="1">
              <a:solidFill>
                <a:srgbClr val="345B6D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32350" y="4385945"/>
            <a:ext cx="5184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345B6D"/>
                </a:solidFill>
              </a:rPr>
              <a:t>汇报人：蒙玉文，覃清敏，杨丽明，杨贵添</a:t>
            </a:r>
            <a:endParaRPr lang="zh-CN" altLang="en-US" sz="2000">
              <a:solidFill>
                <a:srgbClr val="345B6D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32350" y="3911600"/>
            <a:ext cx="3773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345B6D"/>
                </a:solidFill>
              </a:rPr>
              <a:t>汇报小组：</a:t>
            </a:r>
            <a:r>
              <a:rPr lang="en-US" altLang="zh-CN" sz="2000">
                <a:solidFill>
                  <a:srgbClr val="345B6D"/>
                </a:solidFill>
              </a:rPr>
              <a:t>7-squad</a:t>
            </a:r>
            <a:endParaRPr lang="en-US" altLang="zh-CN" sz="2000">
              <a:solidFill>
                <a:srgbClr val="345B6D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256790" y="2555875"/>
            <a:ext cx="775970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256790" y="3630930"/>
            <a:ext cx="775970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22680" y="765810"/>
            <a:ext cx="2025015" cy="521970"/>
            <a:chOff x="1785" y="1189"/>
            <a:chExt cx="3189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2112" y="1189"/>
              <a:ext cx="28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组员分工</a:t>
              </a:r>
              <a:endParaRPr lang="zh-CN" altLang="en-US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198880" y="1705610"/>
            <a:ext cx="31242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45B6D"/>
                </a:solidFill>
                <a:sym typeface="+mn-ea"/>
              </a:rPr>
              <a:t>项目系统前台制作</a:t>
            </a:r>
            <a:endParaRPr lang="zh-CN" altLang="en-US" sz="2800">
              <a:solidFill>
                <a:srgbClr val="345B6D"/>
              </a:solidFill>
              <a:sym typeface="+mn-ea"/>
            </a:endParaRPr>
          </a:p>
          <a:p>
            <a:r>
              <a:rPr lang="zh-CN" altLang="en-US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endParaRPr lang="zh-CN" altLang="en-US" sz="28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30325" y="4128135"/>
            <a:ext cx="311213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345B6D"/>
                </a:solidFill>
                <a:sym typeface="+mn-ea"/>
              </a:rPr>
              <a:t>杨贵添：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负责系统前台的页面样式，以及组件制作。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实现创建和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查询表格功能。</a:t>
            </a:r>
            <a:endParaRPr lang="zh-CN" altLang="en-US" sz="2400">
              <a:solidFill>
                <a:srgbClr val="345B6D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36865" y="1659890"/>
            <a:ext cx="3227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45B6D"/>
                </a:solidFill>
                <a:sym typeface="+mn-ea"/>
              </a:rPr>
              <a:t>项目系统后台制作</a:t>
            </a:r>
            <a:endParaRPr lang="zh-CN" altLang="en-US" sz="28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275080" y="2181860"/>
            <a:ext cx="17716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042910" y="2182495"/>
            <a:ext cx="17716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0" y="1705610"/>
            <a:ext cx="3225165" cy="3890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1275080" y="2369185"/>
            <a:ext cx="32080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345B6D"/>
                </a:solidFill>
                <a:sym typeface="+mn-ea"/>
              </a:rPr>
              <a:t>杨丽明：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负责首页的页面样式，以及组件制作，实现登录注册功能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。</a:t>
            </a:r>
            <a:endParaRPr lang="zh-CN" altLang="en-US" sz="2400">
              <a:solidFill>
                <a:srgbClr val="345B6D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07680" y="2369185"/>
            <a:ext cx="338201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345B6D"/>
                </a:solidFill>
                <a:sym typeface="+mn-ea"/>
              </a:rPr>
              <a:t>覃清敏：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负责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系统后台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页眉页脚样式，以及组件制作，实现创建、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查询以及删除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表格功能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。</a:t>
            </a:r>
            <a:endParaRPr lang="zh-CN" altLang="en-US" sz="2400">
              <a:solidFill>
                <a:srgbClr val="345B6D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07680" y="4039870"/>
            <a:ext cx="33820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345B6D"/>
                </a:solidFill>
                <a:sym typeface="+mn-ea"/>
              </a:rPr>
              <a:t>蒙玉文：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负责系统后台的组合和整合页面样式，以及组件制作。连接数据库配置，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实现创建、查询以及添加表格内容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功能。</a:t>
            </a:r>
            <a:endParaRPr lang="zh-CN" altLang="en-US" sz="2400">
              <a:solidFill>
                <a:srgbClr val="345B6D"/>
              </a:solidFill>
              <a:sym typeface="+mn-ea"/>
            </a:endParaRPr>
          </a:p>
          <a:p>
            <a:endParaRPr lang="zh-CN" altLang="en-US" sz="2400">
              <a:solidFill>
                <a:srgbClr val="345B6D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33295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57675" y="1128395"/>
            <a:ext cx="1172210" cy="2214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13800" b="1">
                <a:solidFill>
                  <a:srgbClr val="345B6D"/>
                </a:solidFill>
                <a:latin typeface="+mj-ea"/>
                <a:ea typeface="+mj-ea"/>
              </a:rPr>
              <a:t>3</a:t>
            </a:r>
            <a:endParaRPr lang="en-US" altLang="zh-CN" sz="138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4075" y="2776855"/>
            <a:ext cx="5212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600">
                <a:solidFill>
                  <a:srgbClr val="345B6D"/>
                </a:solidFill>
                <a:sym typeface="+mn-ea"/>
              </a:rPr>
              <a:t>项目</a:t>
            </a:r>
            <a:r>
              <a:rPr lang="zh-CN" altLang="en-US" sz="3600">
                <a:solidFill>
                  <a:srgbClr val="345B6D"/>
                </a:solidFill>
                <a:sym typeface="+mn-ea"/>
              </a:rPr>
              <a:t>系统</a:t>
            </a:r>
            <a:r>
              <a:rPr lang="zh-CN" altLang="en-US" sz="3600">
                <a:solidFill>
                  <a:srgbClr val="345B6D"/>
                </a:solidFill>
                <a:sym typeface="+mn-ea"/>
              </a:rPr>
              <a:t>前台分析与制作</a:t>
            </a:r>
            <a:endParaRPr lang="zh-CN" altLang="en-US" sz="3600">
              <a:solidFill>
                <a:srgbClr val="345B6D"/>
              </a:solidFill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96940" y="3422015"/>
            <a:ext cx="32708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solidFill>
                  <a:srgbClr val="345B6D"/>
                </a:solidFill>
                <a:sym typeface="+mn-ea"/>
              </a:rPr>
              <a:t>Analysis and production of the project</a:t>
            </a:r>
            <a:endParaRPr lang="zh-CN" altLang="en-US" sz="1400">
              <a:solidFill>
                <a:srgbClr val="345B6D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33295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18965" y="2433955"/>
            <a:ext cx="1172210" cy="8299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4800" b="1">
                <a:solidFill>
                  <a:srgbClr val="345B6D"/>
                </a:solidFill>
                <a:latin typeface="+mj-ea"/>
                <a:ea typeface="+mj-ea"/>
              </a:rPr>
              <a:t>3.1</a:t>
            </a:r>
            <a:endParaRPr lang="en-US" altLang="zh-CN" sz="48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4075" y="2776855"/>
            <a:ext cx="29057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5400">
                <a:solidFill>
                  <a:srgbClr val="345B6D"/>
                </a:solidFill>
                <a:sym typeface="+mn-ea"/>
              </a:rPr>
              <a:t>杨 丽 明</a:t>
            </a:r>
            <a:endParaRPr lang="zh-CN" altLang="en-US" sz="5400">
              <a:solidFill>
                <a:srgbClr val="345B6D"/>
              </a:solidFill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\Users\ORA\Desktop\QQ图片20201208191937.pngQQ图片2020120819193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3730" y="1332230"/>
            <a:ext cx="6551930" cy="11677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" y="2868930"/>
            <a:ext cx="1895475" cy="250507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63905" y="592455"/>
            <a:ext cx="4495800" cy="598170"/>
            <a:chOff x="1785" y="1132"/>
            <a:chExt cx="7080" cy="942"/>
          </a:xfrm>
        </p:grpSpPr>
        <p:sp>
          <p:nvSpPr>
            <p:cNvPr id="21" name="文本框 20"/>
            <p:cNvSpPr txBox="1"/>
            <p:nvPr/>
          </p:nvSpPr>
          <p:spPr>
            <a:xfrm>
              <a:off x="2130" y="1132"/>
              <a:ext cx="25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Form</a:t>
              </a:r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表单</a:t>
              </a:r>
              <a:endPara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30" y="1712"/>
              <a:ext cx="6735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900">
                  <a:solidFill>
                    <a:srgbClr val="345B6D"/>
                  </a:solidFill>
                </a:rPr>
                <a:t>由输入框、选择器、单选框、多选框等控件组成，用以收集、校验、提交数据</a:t>
              </a:r>
              <a:r>
                <a:rPr lang="zh-CN" altLang="en-US" sz="900">
                  <a:solidFill>
                    <a:srgbClr val="345B6D"/>
                  </a:solidFill>
                </a:rPr>
                <a:t> </a:t>
              </a:r>
              <a:endParaRPr lang="zh-CN" altLang="en-US" sz="900">
                <a:solidFill>
                  <a:srgbClr val="345B6D"/>
                </a:solidFill>
              </a:endParaRPr>
            </a:p>
          </p:txBody>
        </p:sp>
        <p:sp>
          <p:nvSpPr>
            <p:cNvPr id="23" name="菱形 22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320" y="2331720"/>
            <a:ext cx="4798060" cy="377888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612380" y="1024255"/>
            <a:ext cx="3909060" cy="2968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/>
              <a:t>&lt;el-form </a:t>
            </a:r>
            <a:r>
              <a:rPr lang="en-US" altLang="zh-CN">
                <a:solidFill>
                  <a:srgbClr val="FF0000"/>
                </a:solidFill>
              </a:rPr>
              <a:t>:inline=“true”</a:t>
            </a:r>
            <a:r>
              <a:rPr lang="en-US" altLang="zh-CN"/>
              <a:t>&gt;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en-US" altLang="zh-CN"/>
              <a:t>   &lt;el-form-item&gt;&lt;/</a:t>
            </a:r>
            <a:r>
              <a:rPr lang="en-US" altLang="zh-CN">
                <a:sym typeface="+mn-ea"/>
              </a:rPr>
              <a:t>el-form-item&gt;</a:t>
            </a:r>
            <a:endParaRPr lang="en-US" altLang="zh-CN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   &lt;el-form-item&gt;</a:t>
            </a:r>
            <a:endParaRPr lang="en-US" altLang="zh-CN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          &lt;el-select&gt;</a:t>
            </a:r>
            <a:endParaRPr lang="en-US" altLang="zh-CN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              &lt;el-option&gt;</a:t>
            </a:r>
            <a:r>
              <a:rPr lang="zh-CN" altLang="en-US">
                <a:sym typeface="+mn-ea"/>
              </a:rPr>
              <a:t>选择器</a:t>
            </a:r>
            <a:r>
              <a:rPr lang="en-US" altLang="zh-CN">
                <a:sym typeface="+mn-ea"/>
              </a:rPr>
              <a:t>&lt;/option&gt;</a:t>
            </a:r>
            <a:endParaRPr lang="en-US" altLang="zh-CN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          &lt;/el-select&gt;</a:t>
            </a:r>
            <a:endParaRPr lang="en-US" altLang="zh-CN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&lt;/</a:t>
            </a:r>
            <a:r>
              <a:rPr lang="en-US" altLang="zh-CN">
                <a:sym typeface="+mn-ea"/>
              </a:rPr>
              <a:t>el-form-item&gt;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en-US" altLang="zh-CN"/>
              <a:t>&lt;/el-form&gt;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802245" y="3843020"/>
            <a:ext cx="3719195" cy="11696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90000"/>
              </a:lnSpc>
            </a:pPr>
            <a:r>
              <a:rPr lang="zh-CN" altLang="en-US"/>
              <a:t>当垂直方向空间受限且表单较简单时，可以在一行内放置表单</a:t>
            </a:r>
            <a:endParaRPr lang="zh-CN" altLang="en-US"/>
          </a:p>
          <a:p>
            <a:pPr indent="457200" fontAlgn="auto">
              <a:lnSpc>
                <a:spcPct val="90000"/>
              </a:lnSpc>
            </a:pPr>
            <a:r>
              <a:rPr lang="zh-CN" altLang="en-US"/>
              <a:t>设置 </a:t>
            </a:r>
            <a:r>
              <a:rPr lang="zh-CN" altLang="en-US" sz="2400" b="1">
                <a:solidFill>
                  <a:srgbClr val="FF0000"/>
                </a:solidFill>
              </a:rPr>
              <a:t>inline 属性</a:t>
            </a:r>
            <a:r>
              <a:rPr lang="zh-CN" altLang="en-US"/>
              <a:t>可以让表单域变为行内的表单域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675880" y="5012690"/>
            <a:ext cx="3782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控制表单大小（size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： medium / small / mini</a:t>
            </a:r>
            <a:endParaRPr lang="zh-CN" altLang="en-US"/>
          </a:p>
          <a:p>
            <a:r>
              <a:rPr lang="zh-CN" altLang="en-US"/>
              <a:t>标签文本的内容：label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2325"/>
          <a:stretch>
            <a:fillRect/>
          </a:stretch>
        </p:blipFill>
        <p:spPr>
          <a:xfrm>
            <a:off x="1285240" y="596900"/>
            <a:ext cx="9069705" cy="5663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742950" y="718820"/>
            <a:ext cx="4495800" cy="569595"/>
            <a:chOff x="1785" y="1132"/>
            <a:chExt cx="7080" cy="897"/>
          </a:xfrm>
        </p:grpSpPr>
        <p:sp>
          <p:nvSpPr>
            <p:cNvPr id="3" name="文本框 2"/>
            <p:cNvSpPr txBox="1"/>
            <p:nvPr/>
          </p:nvSpPr>
          <p:spPr>
            <a:xfrm>
              <a:off x="2130" y="1132"/>
              <a:ext cx="31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Dialog 对话框</a:t>
              </a:r>
              <a:endPara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30" y="1667"/>
              <a:ext cx="6735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900">
                  <a:solidFill>
                    <a:srgbClr val="345B6D"/>
                  </a:solidFill>
                </a:rPr>
                <a:t>在保留当前页面状态的情况下，告知用户并承载相关操作。</a:t>
              </a:r>
              <a:r>
                <a:rPr lang="zh-CN" altLang="en-US" sz="900">
                  <a:solidFill>
                    <a:srgbClr val="345B6D"/>
                  </a:solidFill>
                </a:rPr>
                <a:t> </a:t>
              </a:r>
              <a:endParaRPr lang="zh-CN" altLang="en-US" sz="900">
                <a:solidFill>
                  <a:srgbClr val="345B6D"/>
                </a:solidFill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1566545"/>
            <a:ext cx="5090160" cy="44780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310" y="394970"/>
            <a:ext cx="5553075" cy="3552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175375" y="4175760"/>
            <a:ext cx="5287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&lt;el-dialog title="收货地址" :visible.sync="dialogFormVisible"&gt;</a:t>
            </a:r>
            <a:r>
              <a:rPr lang="en-US" altLang="zh-CN"/>
              <a:t>&lt;/el-diaog&gt;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996950" y="798830"/>
            <a:ext cx="4495800" cy="512445"/>
            <a:chOff x="1785" y="1222"/>
            <a:chExt cx="7080" cy="807"/>
          </a:xfrm>
        </p:grpSpPr>
        <p:sp>
          <p:nvSpPr>
            <p:cNvPr id="4" name="文本框 3"/>
            <p:cNvSpPr txBox="1"/>
            <p:nvPr/>
          </p:nvSpPr>
          <p:spPr>
            <a:xfrm>
              <a:off x="2130" y="1667"/>
              <a:ext cx="6735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900">
                  <a:solidFill>
                    <a:srgbClr val="345B6D"/>
                  </a:solidFill>
                </a:rPr>
                <a:t>用于布局的容器组件，方便快速搭建页面的基本结构</a:t>
              </a:r>
              <a:r>
                <a:rPr lang="zh-CN" altLang="en-US" sz="900">
                  <a:solidFill>
                    <a:srgbClr val="345B6D"/>
                  </a:solidFill>
                </a:rPr>
                <a:t> </a:t>
              </a:r>
              <a:endParaRPr lang="zh-CN" altLang="en-US" sz="900">
                <a:solidFill>
                  <a:srgbClr val="345B6D"/>
                </a:solidFill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995" y="1520825"/>
            <a:ext cx="6774815" cy="4283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06690" y="487680"/>
            <a:ext cx="3679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&lt;el-container&gt;</a:t>
            </a:r>
            <a:r>
              <a:rPr lang="en-US" altLang="zh-CN"/>
              <a:t>&lt;/el-container&gt;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216025" y="713105"/>
            <a:ext cx="3481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布局容器  </a:t>
            </a:r>
            <a:r>
              <a:rPr lang="en-US" altLang="zh-CN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flex</a:t>
            </a:r>
            <a:r>
              <a: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endParaRPr lang="zh-CN" altLang="en-US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810" y="3743325"/>
            <a:ext cx="3981450" cy="2133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47000" y="855980"/>
            <a:ext cx="379857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&lt;el-</a:t>
            </a:r>
            <a:r>
              <a:rPr lang="en-US" altLang="zh-CN"/>
              <a:t>menu </a:t>
            </a:r>
            <a:r>
              <a:rPr lang="en-US" altLang="zh-CN">
                <a:solidFill>
                  <a:srgbClr val="FF0000"/>
                </a:solidFill>
              </a:rPr>
              <a:t>:router=“true”</a:t>
            </a:r>
            <a:r>
              <a:rPr lang="zh-CN" altLang="en-US"/>
              <a:t>&gt;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ym typeface="+mn-ea"/>
              </a:rPr>
              <a:t>&lt;el-</a:t>
            </a:r>
            <a:r>
              <a:rPr lang="en-US" altLang="zh-CN">
                <a:sym typeface="+mn-ea"/>
              </a:rPr>
              <a:t>menu-item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index=“/userlist”</a:t>
            </a:r>
            <a:r>
              <a:rPr lang="zh-CN" altLang="en-US">
                <a:sym typeface="+mn-ea"/>
              </a:rPr>
              <a:t>&gt;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&lt;/el-menu-item&gt;</a:t>
            </a:r>
            <a:endParaRPr lang="zh-CN" altLang="en-US"/>
          </a:p>
          <a:p>
            <a:r>
              <a:rPr lang="en-US" altLang="zh-CN"/>
              <a:t>&lt;/el-menu&gt;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7921625" y="1990090"/>
            <a:ext cx="31394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要实现路由跳转，先要在el-menu标签上添加router属性，然后只要在每个el-menu-item标签内的index属性设置一下url即可实现点击el-menu-item实现路由跳转。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763905" y="649605"/>
            <a:ext cx="1827530" cy="419100"/>
            <a:chOff x="1785" y="1222"/>
            <a:chExt cx="2878" cy="660"/>
          </a:xfrm>
        </p:grpSpPr>
        <p:sp>
          <p:nvSpPr>
            <p:cNvPr id="21" name="文本框 20"/>
            <p:cNvSpPr txBox="1"/>
            <p:nvPr/>
          </p:nvSpPr>
          <p:spPr>
            <a:xfrm>
              <a:off x="2112" y="1262"/>
              <a:ext cx="25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</a:t>
              </a:r>
              <a:r>
                <a:rPr lang="en-US" altLang="zh-CN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  <a:endPara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菱形 22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3905" y="1102995"/>
            <a:ext cx="3857625" cy="29089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5" y="4166235"/>
            <a:ext cx="4610100" cy="1647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530" y="706755"/>
            <a:ext cx="4362450" cy="3676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705" y="2437130"/>
            <a:ext cx="3477260" cy="2766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25" y="4383405"/>
            <a:ext cx="3124200" cy="1504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3980" y="675005"/>
            <a:ext cx="2466975" cy="17621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763905" y="649605"/>
            <a:ext cx="2986405" cy="419100"/>
            <a:chOff x="1785" y="1222"/>
            <a:chExt cx="3704" cy="660"/>
          </a:xfrm>
        </p:grpSpPr>
        <p:sp>
          <p:nvSpPr>
            <p:cNvPr id="21" name="文本框 20"/>
            <p:cNvSpPr txBox="1"/>
            <p:nvPr/>
          </p:nvSpPr>
          <p:spPr>
            <a:xfrm>
              <a:off x="2112" y="1262"/>
              <a:ext cx="33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</a:t>
              </a:r>
              <a:r>
                <a:rPr lang="en-US" altLang="zh-CN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lang="en-US" altLang="zh-CN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连接数据库</a:t>
              </a:r>
              <a:endPara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菱形 22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380" y="5409565"/>
            <a:ext cx="5124450" cy="514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3905" y="4960620"/>
            <a:ext cx="2785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2.app.js </a:t>
            </a:r>
            <a:r>
              <a:rPr lang="zh-CN" altLang="en-US"/>
              <a:t>建立数据库接口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1614805"/>
            <a:ext cx="3752850" cy="31515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4380" y="1246505"/>
            <a:ext cx="4189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</a:t>
            </a:r>
            <a:r>
              <a:t>service\models\user.js  </a:t>
            </a:r>
            <a:r>
              <a:rPr lang="zh-CN"/>
              <a:t>建立用户表</a:t>
            </a:r>
            <a:endParaRPr lang="zh-CN"/>
          </a:p>
        </p:txBody>
      </p:sp>
      <p:sp>
        <p:nvSpPr>
          <p:cNvPr id="6" name="文本框 5"/>
          <p:cNvSpPr txBox="1"/>
          <p:nvPr/>
        </p:nvSpPr>
        <p:spPr>
          <a:xfrm>
            <a:off x="5644515" y="1246505"/>
            <a:ext cx="5626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3.</a:t>
            </a:r>
            <a:r>
              <a:rPr lang="zh-CN" altLang="en-US"/>
              <a:t>router\user.js  获取登录</a:t>
            </a:r>
            <a:r>
              <a:rPr lang="en-US" altLang="zh-CN"/>
              <a:t>/</a:t>
            </a:r>
            <a:r>
              <a:rPr lang="zh-CN" altLang="en-US"/>
              <a:t>注册</a:t>
            </a:r>
            <a:r>
              <a:rPr lang="zh-CN" altLang="en-US"/>
              <a:t>令牌 防止表单重复提交</a:t>
            </a:r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15" y="1707515"/>
            <a:ext cx="5334000" cy="2409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51830" y="4210685"/>
            <a:ext cx="56362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4.post</a:t>
            </a:r>
            <a:r>
              <a:rPr lang="zh-CN" altLang="en-US"/>
              <a:t>登录</a:t>
            </a:r>
            <a:r>
              <a:rPr lang="en-US" altLang="zh-CN"/>
              <a:t>/</a:t>
            </a:r>
            <a:r>
              <a:rPr lang="zh-CN" altLang="en-US"/>
              <a:t>注册请求</a:t>
            </a:r>
            <a:r>
              <a:rPr lang="en-US" altLang="zh-CN"/>
              <a:t>--&gt;</a:t>
            </a:r>
            <a:r>
              <a:rPr lang="zh-CN" altLang="en-US"/>
              <a:t>判断登录</a:t>
            </a:r>
            <a:r>
              <a:rPr lang="en-US" altLang="zh-CN"/>
              <a:t>/</a:t>
            </a:r>
            <a:r>
              <a:rPr lang="zh-CN" altLang="en-US"/>
              <a:t>注册令牌是否有效</a:t>
            </a:r>
            <a:r>
              <a:rPr lang="en-US" altLang="zh-CN"/>
              <a:t>--&gt;</a:t>
            </a:r>
            <a:r>
              <a:rPr lang="zh-CN" altLang="en-US"/>
              <a:t>校验用户名与密码的有效性</a:t>
            </a:r>
            <a:r>
              <a:rPr lang="en-US" altLang="zh-CN"/>
              <a:t>--&gt;获取 user 对应的模型 User--&gt;</a:t>
            </a:r>
            <a:r>
              <a:rPr lang="zh-CN" altLang="en-US"/>
              <a:t>查询数据库里面的数据</a:t>
            </a:r>
            <a:r>
              <a:rPr lang="en-US" altLang="zh-CN"/>
              <a:t>--&gt;</a:t>
            </a:r>
            <a:r>
              <a:rPr lang="zh-CN" altLang="en-US"/>
              <a:t>判断有无该账号或密码与数据库里面的是否对应</a:t>
            </a:r>
            <a:r>
              <a:rPr lang="en-US" altLang="zh-CN"/>
              <a:t>--&gt;</a:t>
            </a:r>
            <a:r>
              <a:rPr lang="zh-CN" altLang="en-US"/>
              <a:t>登陆</a:t>
            </a:r>
            <a:r>
              <a:rPr lang="en-US" altLang="zh-CN"/>
              <a:t>/</a:t>
            </a:r>
            <a:r>
              <a:rPr lang="zh-CN" altLang="en-US"/>
              <a:t>注册（</a:t>
            </a:r>
            <a:r>
              <a:rPr lang="zh-CN" altLang="en-US">
                <a:sym typeface="+mn-ea"/>
              </a:rPr>
              <a:t>成功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失败</a:t>
            </a:r>
            <a:r>
              <a:rPr lang="zh-CN" altLang="en-US"/>
              <a:t>）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2894330" y="4694555"/>
            <a:ext cx="69037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6.</a:t>
            </a:r>
            <a:r>
              <a:rPr lang="zh-CN" altLang="en-US"/>
              <a:t>页面点击提交按钮</a:t>
            </a:r>
            <a:r>
              <a:rPr lang="en-US" altLang="zh-CN"/>
              <a:t>--&gt;</a:t>
            </a:r>
            <a:r>
              <a:rPr lang="zh-CN" altLang="en-US"/>
              <a:t>通过</a:t>
            </a:r>
            <a:r>
              <a:rPr lang="en-US" altLang="zh-CN"/>
              <a:t>dispatch(</a:t>
            </a:r>
            <a:r>
              <a:rPr lang="zh-CN" altLang="en-US"/>
              <a:t>派发</a:t>
            </a:r>
            <a:r>
              <a:rPr lang="en-US" altLang="zh-CN"/>
              <a:t>)</a:t>
            </a:r>
            <a:r>
              <a:rPr lang="zh-CN" altLang="en-US"/>
              <a:t>的方式请求服务器的数据，用 action 里定义的doLogin方法去实现（组装表单body数据、发送登录</a:t>
            </a:r>
            <a:r>
              <a:rPr lang="en-US" altLang="zh-CN"/>
              <a:t>/</a:t>
            </a:r>
            <a:r>
              <a:rPr lang="zh-CN" altLang="en-US"/>
              <a:t>注册请求和获取登录</a:t>
            </a:r>
            <a:r>
              <a:rPr lang="en-US" altLang="zh-CN"/>
              <a:t>/</a:t>
            </a:r>
            <a:r>
              <a:rPr lang="zh-CN" altLang="en-US"/>
              <a:t>注册</a:t>
            </a:r>
            <a:r>
              <a:rPr lang="zh-CN" altLang="en-US"/>
              <a:t>结果等</a:t>
            </a:r>
            <a:r>
              <a:rPr lang="zh-CN" altLang="en-US"/>
              <a:t>）</a:t>
            </a:r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763905" y="649605"/>
            <a:ext cx="2352040" cy="419100"/>
            <a:chOff x="1785" y="1222"/>
            <a:chExt cx="3704" cy="660"/>
          </a:xfrm>
        </p:grpSpPr>
        <p:sp>
          <p:nvSpPr>
            <p:cNvPr id="21" name="文本框 20"/>
            <p:cNvSpPr txBox="1"/>
            <p:nvPr/>
          </p:nvSpPr>
          <p:spPr>
            <a:xfrm>
              <a:off x="2112" y="1262"/>
              <a:ext cx="33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</a:t>
              </a:r>
              <a:r>
                <a:rPr lang="en-US" altLang="zh-CN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连接数据库</a:t>
              </a:r>
              <a:endPara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菱形 22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905" y="1127125"/>
            <a:ext cx="3886200" cy="2581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195" y="1007745"/>
            <a:ext cx="5762625" cy="2819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94330" y="4180840"/>
            <a:ext cx="56362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5.</a:t>
            </a:r>
            <a:r>
              <a:rPr lang="zh-CN" altLang="en-US"/>
              <a:t>页面获取登录</a:t>
            </a:r>
            <a:r>
              <a:rPr lang="en-US" altLang="zh-CN"/>
              <a:t>/</a:t>
            </a:r>
            <a:r>
              <a:rPr lang="zh-CN" altLang="en-US"/>
              <a:t>注册</a:t>
            </a:r>
            <a:r>
              <a:rPr lang="zh-CN" altLang="en-US"/>
              <a:t>令牌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67" name="椭圆 66"/>
          <p:cNvSpPr/>
          <p:nvPr/>
        </p:nvSpPr>
        <p:spPr>
          <a:xfrm>
            <a:off x="3814445" y="-7620"/>
            <a:ext cx="6857365" cy="68573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2193270" cy="6849745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alpha val="31000"/>
                  <a:lumOff val="100000"/>
                </a:schemeClr>
              </a:gs>
              <a:gs pos="100000">
                <a:srgbClr val="44778C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877820" y="785495"/>
            <a:ext cx="2714625" cy="4962525"/>
          </a:xfrm>
          <a:prstGeom prst="rect">
            <a:avLst/>
          </a:prstGeom>
          <a:blipFill>
            <a:blip r:embed="rId2">
              <a:alphaModFix amt="88000"/>
            </a:blip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700669" y="2093595"/>
            <a:ext cx="1472177" cy="2673350"/>
            <a:chOff x="5590" y="3375"/>
            <a:chExt cx="1466" cy="4210"/>
          </a:xfrm>
        </p:grpSpPr>
        <p:sp>
          <p:nvSpPr>
            <p:cNvPr id="13" name="文本框 12"/>
            <p:cNvSpPr txBox="1"/>
            <p:nvPr/>
          </p:nvSpPr>
          <p:spPr>
            <a:xfrm>
              <a:off x="5590" y="3375"/>
              <a:ext cx="1009" cy="269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5400" b="1">
                  <a:solidFill>
                    <a:srgbClr val="345B6D"/>
                  </a:solidFill>
                </a:rPr>
                <a:t>目录</a:t>
              </a:r>
              <a:endParaRPr lang="zh-CN" altLang="en-US" sz="5400" b="1">
                <a:solidFill>
                  <a:srgbClr val="345B6D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507" y="4352"/>
              <a:ext cx="549" cy="3233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p>
              <a:pPr algn="l"/>
              <a:r>
                <a:rPr lang="en-US" altLang="zh-CN" sz="2400" b="1">
                  <a:solidFill>
                    <a:srgbClr val="345B6D"/>
                  </a:solidFill>
                  <a:sym typeface="+mn-ea"/>
                </a:rPr>
                <a:t>CONTENTS</a:t>
              </a:r>
              <a:endParaRPr lang="en-US" altLang="zh-CN" sz="2400" b="1">
                <a:solidFill>
                  <a:srgbClr val="345B6D"/>
                </a:solidFill>
                <a:sym typeface="+mn-ea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6205220" y="1571625"/>
            <a:ext cx="0" cy="3594100"/>
          </a:xfrm>
          <a:prstGeom prst="line">
            <a:avLst/>
          </a:prstGeom>
          <a:ln w="12700" cmpd="sng">
            <a:solidFill>
              <a:srgbClr val="345B6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菱形 15"/>
          <p:cNvSpPr/>
          <p:nvPr/>
        </p:nvSpPr>
        <p:spPr>
          <a:xfrm>
            <a:off x="5833110" y="1771650"/>
            <a:ext cx="744220" cy="718820"/>
          </a:xfrm>
          <a:prstGeom prst="diamond">
            <a:avLst/>
          </a:prstGeom>
          <a:solidFill>
            <a:srgbClr val="345B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6792595" y="1946910"/>
            <a:ext cx="2169795" cy="635000"/>
            <a:chOff x="10697" y="3066"/>
            <a:chExt cx="3417" cy="1000"/>
          </a:xfrm>
        </p:grpSpPr>
        <p:sp>
          <p:nvSpPr>
            <p:cNvPr id="17" name="文本框 16"/>
            <p:cNvSpPr txBox="1"/>
            <p:nvPr/>
          </p:nvSpPr>
          <p:spPr>
            <a:xfrm>
              <a:off x="10697" y="3066"/>
              <a:ext cx="341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rgbClr val="345B6D"/>
                  </a:solidFill>
                </a:rPr>
                <a:t>项目分析</a:t>
              </a:r>
              <a:endParaRPr lang="zh-CN" altLang="en-US" sz="2400">
                <a:solidFill>
                  <a:srgbClr val="345B6D"/>
                </a:solidFill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rot="0">
              <a:off x="10697" y="3615"/>
              <a:ext cx="3149" cy="451"/>
              <a:chOff x="9287" y="3681"/>
              <a:chExt cx="3149" cy="451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9287" y="3681"/>
                <a:ext cx="0" cy="451"/>
              </a:xfrm>
              <a:prstGeom prst="line">
                <a:avLst/>
              </a:prstGeom>
              <a:ln>
                <a:solidFill>
                  <a:srgbClr val="345B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9287" y="3907"/>
                <a:ext cx="3149" cy="0"/>
              </a:xfrm>
              <a:prstGeom prst="line">
                <a:avLst/>
              </a:prstGeom>
              <a:ln>
                <a:solidFill>
                  <a:srgbClr val="345B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菱形 43"/>
          <p:cNvSpPr/>
          <p:nvPr/>
        </p:nvSpPr>
        <p:spPr>
          <a:xfrm>
            <a:off x="5833110" y="2588895"/>
            <a:ext cx="744220" cy="718820"/>
          </a:xfrm>
          <a:prstGeom prst="diamond">
            <a:avLst/>
          </a:prstGeom>
          <a:solidFill>
            <a:srgbClr val="345B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菱形 49"/>
          <p:cNvSpPr/>
          <p:nvPr/>
        </p:nvSpPr>
        <p:spPr>
          <a:xfrm>
            <a:off x="5833110" y="3406140"/>
            <a:ext cx="744220" cy="718820"/>
          </a:xfrm>
          <a:prstGeom prst="diamond">
            <a:avLst/>
          </a:prstGeom>
          <a:solidFill>
            <a:srgbClr val="345B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菱形 55"/>
          <p:cNvSpPr/>
          <p:nvPr/>
        </p:nvSpPr>
        <p:spPr>
          <a:xfrm>
            <a:off x="5833110" y="4223385"/>
            <a:ext cx="744220" cy="718820"/>
          </a:xfrm>
          <a:prstGeom prst="diamond">
            <a:avLst/>
          </a:prstGeom>
          <a:solidFill>
            <a:srgbClr val="345B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792595" y="2785110"/>
            <a:ext cx="3624580" cy="635000"/>
            <a:chOff x="10697" y="3066"/>
            <a:chExt cx="5708" cy="1000"/>
          </a:xfrm>
        </p:grpSpPr>
        <p:sp>
          <p:nvSpPr>
            <p:cNvPr id="70" name="文本框 69"/>
            <p:cNvSpPr txBox="1"/>
            <p:nvPr/>
          </p:nvSpPr>
          <p:spPr>
            <a:xfrm>
              <a:off x="10697" y="3066"/>
              <a:ext cx="57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rgbClr val="345B6D"/>
                  </a:solidFill>
                </a:rPr>
                <a:t>组员分工</a:t>
              </a:r>
              <a:endParaRPr lang="zh-CN" altLang="en-US" sz="2400">
                <a:solidFill>
                  <a:srgbClr val="345B6D"/>
                </a:solidFill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 rot="0">
              <a:off x="10697" y="3615"/>
              <a:ext cx="3149" cy="451"/>
              <a:chOff x="9287" y="3681"/>
              <a:chExt cx="3149" cy="451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9287" y="3681"/>
                <a:ext cx="0" cy="451"/>
              </a:xfrm>
              <a:prstGeom prst="line">
                <a:avLst/>
              </a:prstGeom>
              <a:ln>
                <a:solidFill>
                  <a:srgbClr val="345B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9287" y="3907"/>
                <a:ext cx="3149" cy="0"/>
              </a:xfrm>
              <a:prstGeom prst="line">
                <a:avLst/>
              </a:prstGeom>
              <a:ln>
                <a:solidFill>
                  <a:srgbClr val="345B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>
            <a:off x="6792595" y="3604260"/>
            <a:ext cx="3879215" cy="635000"/>
            <a:chOff x="10697" y="3066"/>
            <a:chExt cx="6109" cy="1000"/>
          </a:xfrm>
        </p:grpSpPr>
        <p:sp>
          <p:nvSpPr>
            <p:cNvPr id="75" name="文本框 74"/>
            <p:cNvSpPr txBox="1"/>
            <p:nvPr/>
          </p:nvSpPr>
          <p:spPr>
            <a:xfrm>
              <a:off x="10697" y="3066"/>
              <a:ext cx="6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rgbClr val="345B6D"/>
                  </a:solidFill>
                  <a:sym typeface="+mn-ea"/>
                </a:rPr>
                <a:t>项目</a:t>
              </a:r>
              <a:r>
                <a:rPr lang="zh-CN" altLang="en-US" sz="2400">
                  <a:solidFill>
                    <a:srgbClr val="345B6D"/>
                  </a:solidFill>
                  <a:sym typeface="+mn-ea"/>
                </a:rPr>
                <a:t>系统</a:t>
              </a:r>
              <a:r>
                <a:rPr lang="zh-CN" altLang="en-US" sz="2400">
                  <a:solidFill>
                    <a:srgbClr val="345B6D"/>
                  </a:solidFill>
                  <a:sym typeface="+mn-ea"/>
                </a:rPr>
                <a:t>前台分析与制作</a:t>
              </a:r>
              <a:endParaRPr lang="zh-CN" altLang="en-US" sz="2400">
                <a:solidFill>
                  <a:srgbClr val="345B6D"/>
                </a:solidFill>
                <a:sym typeface="+mn-ea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 rot="0">
              <a:off x="10697" y="3615"/>
              <a:ext cx="3149" cy="451"/>
              <a:chOff x="9287" y="3681"/>
              <a:chExt cx="3149" cy="451"/>
            </a:xfrm>
          </p:grpSpPr>
          <p:cxnSp>
            <p:nvCxnSpPr>
              <p:cNvPr id="77" name="直接连接符 76"/>
              <p:cNvCxnSpPr/>
              <p:nvPr/>
            </p:nvCxnSpPr>
            <p:spPr>
              <a:xfrm>
                <a:off x="9287" y="3681"/>
                <a:ext cx="0" cy="451"/>
              </a:xfrm>
              <a:prstGeom prst="line">
                <a:avLst/>
              </a:prstGeom>
              <a:ln>
                <a:solidFill>
                  <a:srgbClr val="345B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9287" y="3907"/>
                <a:ext cx="3149" cy="0"/>
              </a:xfrm>
              <a:prstGeom prst="line">
                <a:avLst/>
              </a:prstGeom>
              <a:ln>
                <a:solidFill>
                  <a:srgbClr val="345B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组合 78"/>
          <p:cNvGrpSpPr/>
          <p:nvPr/>
        </p:nvGrpSpPr>
        <p:grpSpPr>
          <a:xfrm>
            <a:off x="6792595" y="4413885"/>
            <a:ext cx="3625215" cy="635000"/>
            <a:chOff x="10697" y="3066"/>
            <a:chExt cx="5709" cy="1000"/>
          </a:xfrm>
        </p:grpSpPr>
        <p:sp>
          <p:nvSpPr>
            <p:cNvPr id="80" name="文本框 79"/>
            <p:cNvSpPr txBox="1"/>
            <p:nvPr/>
          </p:nvSpPr>
          <p:spPr>
            <a:xfrm>
              <a:off x="10697" y="3066"/>
              <a:ext cx="57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rgbClr val="345B6D"/>
                  </a:solidFill>
                  <a:sym typeface="+mn-ea"/>
                </a:rPr>
                <a:t>项目系统后台分析与制作</a:t>
              </a:r>
              <a:endParaRPr lang="zh-CN" altLang="en-US" sz="2400">
                <a:solidFill>
                  <a:srgbClr val="345B6D"/>
                </a:solidFill>
                <a:sym typeface="+mn-ea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 rot="0">
              <a:off x="10697" y="3615"/>
              <a:ext cx="3149" cy="451"/>
              <a:chOff x="9287" y="3681"/>
              <a:chExt cx="3149" cy="451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9287" y="3681"/>
                <a:ext cx="0" cy="451"/>
              </a:xfrm>
              <a:prstGeom prst="line">
                <a:avLst/>
              </a:prstGeom>
              <a:ln>
                <a:solidFill>
                  <a:srgbClr val="345B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287" y="3907"/>
                <a:ext cx="3149" cy="0"/>
              </a:xfrm>
              <a:prstGeom prst="line">
                <a:avLst/>
              </a:prstGeom>
              <a:ln>
                <a:solidFill>
                  <a:srgbClr val="345B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ORA/AppData/Local/Temp/picturecompress_20201208200442/output_1.jpgoutput_1"/>
          <p:cNvPicPr>
            <a:picLocks noChangeAspect="1"/>
          </p:cNvPicPr>
          <p:nvPr/>
        </p:nvPicPr>
        <p:blipFill>
          <a:blip r:embed="rId1"/>
          <a:srcRect l="13762" t="13642" r="14940" b="7929"/>
          <a:stretch>
            <a:fillRect/>
          </a:stretch>
        </p:blipFill>
        <p:spPr>
          <a:xfrm>
            <a:off x="704215" y="1069340"/>
            <a:ext cx="5913120" cy="52197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04215" y="556895"/>
            <a:ext cx="5328920" cy="512445"/>
            <a:chOff x="1785" y="1222"/>
            <a:chExt cx="7080" cy="807"/>
          </a:xfrm>
        </p:grpSpPr>
        <p:sp>
          <p:nvSpPr>
            <p:cNvPr id="4" name="文本框 3"/>
            <p:cNvSpPr txBox="1"/>
            <p:nvPr/>
          </p:nvSpPr>
          <p:spPr>
            <a:xfrm>
              <a:off x="2130" y="1667"/>
              <a:ext cx="6735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900">
                  <a:solidFill>
                    <a:srgbClr val="345B6D"/>
                  </a:solidFill>
                </a:rPr>
                <a:t>引导用户按照流程完成任务的分步导航条，可根据实际应用场景设定步骤，步骤不得少于 2 步。</a:t>
              </a:r>
              <a:r>
                <a:rPr lang="zh-CN" altLang="en-US" sz="900">
                  <a:solidFill>
                    <a:srgbClr val="345B6D"/>
                  </a:solidFill>
                </a:rPr>
                <a:t> </a:t>
              </a:r>
              <a:endParaRPr lang="zh-CN" altLang="en-US" sz="900">
                <a:solidFill>
                  <a:srgbClr val="345B6D"/>
                </a:solidFill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23290" y="471170"/>
            <a:ext cx="3481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Steps 步骤条</a:t>
            </a:r>
            <a:endParaRPr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10" y="2788920"/>
            <a:ext cx="3609975" cy="2667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22110" y="1676400"/>
            <a:ext cx="361061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&lt;template </a:t>
            </a:r>
            <a:r>
              <a:rPr lang="zh-CN" altLang="en-US" sz="2000">
                <a:solidFill>
                  <a:srgbClr val="FF0000"/>
                </a:solidFill>
              </a:rPr>
              <a:t>#description</a:t>
            </a:r>
            <a:r>
              <a:rPr lang="zh-CN" altLang="en-US" sz="2000"/>
              <a:t>&gt;</a:t>
            </a:r>
            <a:endParaRPr lang="zh-CN" altLang="en-US" sz="2000"/>
          </a:p>
          <a:p>
            <a:r>
              <a:rPr lang="zh-CN" altLang="en-US" sz="2000"/>
              <a:t>          &lt;Stubeforeinput /&gt;</a:t>
            </a:r>
            <a:endParaRPr lang="zh-CN" altLang="en-US" sz="2000"/>
          </a:p>
          <a:p>
            <a:r>
              <a:rPr lang="zh-CN" altLang="en-US" sz="2000"/>
              <a:t>        &lt;/template&gt;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6617335" y="1069340"/>
            <a:ext cx="48196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description	自定义描述性文字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0" y="748030"/>
            <a:ext cx="3653790" cy="5481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9495" y="1195070"/>
            <a:ext cx="40195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345B6D"/>
                </a:solidFill>
              </a:rPr>
              <a:t>个人</a:t>
            </a:r>
            <a:r>
              <a:rPr lang="zh-CN" altLang="en-US" sz="6000" b="1">
                <a:solidFill>
                  <a:srgbClr val="345B6D"/>
                </a:solidFill>
              </a:rPr>
              <a:t>总结</a:t>
            </a:r>
            <a:endParaRPr lang="zh-CN" altLang="en-US" sz="6000" b="1">
              <a:solidFill>
                <a:srgbClr val="345B6D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510020" y="2214245"/>
            <a:ext cx="274320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755765" y="2306320"/>
            <a:ext cx="3684270" cy="1889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>
                <a:solidFill>
                  <a:srgbClr val="345B6D"/>
                </a:solidFill>
                <a:sym typeface="+mn-ea"/>
              </a:rPr>
              <a:t>1.</a:t>
            </a:r>
            <a:r>
              <a:rPr lang="zh-CN" altLang="en-US">
                <a:solidFill>
                  <a:srgbClr val="345B6D"/>
                </a:solidFill>
                <a:sym typeface="+mn-ea"/>
              </a:rPr>
              <a:t>急躁、心态不好</a:t>
            </a:r>
            <a:endParaRPr lang="zh-CN" altLang="en-US">
              <a:solidFill>
                <a:srgbClr val="345B6D"/>
              </a:solidFill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>
                <a:solidFill>
                  <a:srgbClr val="345B6D"/>
                </a:solidFill>
                <a:sym typeface="+mn-ea"/>
              </a:rPr>
              <a:t>2.</a:t>
            </a:r>
            <a:r>
              <a:rPr lang="zh-CN" altLang="en-US">
                <a:solidFill>
                  <a:srgbClr val="345B6D"/>
                </a:solidFill>
                <a:sym typeface="+mn-ea"/>
              </a:rPr>
              <a:t>查缺缺缺缺缺缺补漏漏漏漏</a:t>
            </a:r>
            <a:endParaRPr lang="zh-CN" altLang="en-US">
              <a:solidFill>
                <a:srgbClr val="345B6D"/>
              </a:solidFill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>
                <a:solidFill>
                  <a:srgbClr val="345B6D"/>
                </a:solidFill>
                <a:sym typeface="+mn-ea"/>
              </a:rPr>
              <a:t>3.对老师的依赖性太强</a:t>
            </a:r>
            <a:endParaRPr lang="zh-CN" altLang="en-US">
              <a:solidFill>
                <a:srgbClr val="345B6D"/>
              </a:solidFill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>
                <a:solidFill>
                  <a:srgbClr val="345B6D"/>
                </a:solidFill>
                <a:sym typeface="+mn-ea"/>
              </a:rPr>
              <a:t>4.更加明白了小组分工和沟通的重要性</a:t>
            </a:r>
            <a:endParaRPr lang="zh-CN" altLang="en-US">
              <a:solidFill>
                <a:srgbClr val="345B6D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33295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18965" y="2433955"/>
            <a:ext cx="1172210" cy="8299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4800" b="1">
                <a:solidFill>
                  <a:srgbClr val="345B6D"/>
                </a:solidFill>
                <a:latin typeface="+mj-ea"/>
                <a:ea typeface="+mj-ea"/>
              </a:rPr>
              <a:t>3.2</a:t>
            </a:r>
            <a:endParaRPr lang="en-US" altLang="zh-CN" sz="48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4075" y="2776855"/>
            <a:ext cx="29057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5400">
                <a:solidFill>
                  <a:srgbClr val="345B6D"/>
                </a:solidFill>
                <a:sym typeface="+mn-ea"/>
              </a:rPr>
              <a:t>杨 贵 添</a:t>
            </a:r>
            <a:endParaRPr lang="zh-CN" altLang="en-US" sz="5400">
              <a:solidFill>
                <a:srgbClr val="345B6D"/>
              </a:solidFill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1936115" cy="419100"/>
            <a:chOff x="1785" y="1222"/>
            <a:chExt cx="3049" cy="660"/>
          </a:xfrm>
        </p:grpSpPr>
        <p:sp>
          <p:nvSpPr>
            <p:cNvPr id="2" name="文本框 1"/>
            <p:cNvSpPr txBox="1"/>
            <p:nvPr/>
          </p:nvSpPr>
          <p:spPr>
            <a:xfrm>
              <a:off x="2283" y="1262"/>
              <a:ext cx="25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负责部分</a:t>
              </a:r>
              <a:endPara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79295" y="1679575"/>
            <a:ext cx="439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前端静态页面和组件的制作。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979295" y="2571750"/>
            <a:ext cx="348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前端页面的跳转对接。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1936115" cy="419100"/>
            <a:chOff x="1785" y="1222"/>
            <a:chExt cx="3049" cy="660"/>
          </a:xfrm>
        </p:grpSpPr>
        <p:sp>
          <p:nvSpPr>
            <p:cNvPr id="2" name="文本框 1"/>
            <p:cNvSpPr txBox="1"/>
            <p:nvPr/>
          </p:nvSpPr>
          <p:spPr>
            <a:xfrm>
              <a:off x="2283" y="1262"/>
              <a:ext cx="25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</a:t>
              </a:r>
              <a:endPara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1771015" y="2299970"/>
            <a:ext cx="1866900" cy="2360295"/>
          </a:xfrm>
          <a:prstGeom prst="rect">
            <a:avLst/>
          </a:prstGeom>
          <a:solidFill>
            <a:srgbClr val="89B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2700000">
            <a:off x="2275840" y="1882775"/>
            <a:ext cx="857250" cy="8572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89B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1894205" y="2917190"/>
            <a:ext cx="16198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静态页面</a:t>
            </a:r>
            <a:r>
              <a:rPr lang="en-US" altLang="zh-CN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lang="en-US" altLang="zh-CN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登录页面、</a:t>
            </a:r>
            <a:endParaRPr lang="zh-CN" altLang="en-US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注册页面、</a:t>
            </a:r>
            <a:endParaRPr lang="zh-CN" altLang="en-US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忘记密码、</a:t>
            </a:r>
            <a:endParaRPr lang="zh-CN" altLang="en-US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个人中心。</a:t>
            </a:r>
            <a:endParaRPr lang="zh-CN" altLang="en-US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18080" y="2080895"/>
            <a:ext cx="571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4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715010"/>
            <a:ext cx="5582920" cy="2758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065" y="3473450"/>
            <a:ext cx="5582920" cy="2754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775" y="715010"/>
            <a:ext cx="948690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35430" y="478409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表单验证：</a:t>
            </a:r>
            <a:endParaRPr lang="zh-CN" altLang="en-US"/>
          </a:p>
          <a:p>
            <a:r>
              <a:rPr lang="zh-CN" altLang="en-US"/>
              <a:t>在防止用户犯错的前提下，尽可能让用户更早地发现并纠正错误。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1936115" cy="419100"/>
            <a:chOff x="1785" y="1222"/>
            <a:chExt cx="3049" cy="660"/>
          </a:xfrm>
        </p:grpSpPr>
        <p:sp>
          <p:nvSpPr>
            <p:cNvPr id="2" name="文本框 1"/>
            <p:cNvSpPr txBox="1"/>
            <p:nvPr/>
          </p:nvSpPr>
          <p:spPr>
            <a:xfrm>
              <a:off x="2283" y="1262"/>
              <a:ext cx="25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</a:t>
              </a:r>
              <a:endPara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9435" y="1195070"/>
            <a:ext cx="3328670" cy="2705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0" y="1169670"/>
            <a:ext cx="2667000" cy="1838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435" y="4279900"/>
            <a:ext cx="2707640" cy="2153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590" y="3345180"/>
            <a:ext cx="1276350" cy="1047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845" y="4523105"/>
            <a:ext cx="1428750" cy="342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82940" y="39001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动态添加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1936115" cy="419100"/>
            <a:chOff x="1785" y="1222"/>
            <a:chExt cx="3049" cy="660"/>
          </a:xfrm>
        </p:grpSpPr>
        <p:sp>
          <p:nvSpPr>
            <p:cNvPr id="2" name="文本框 1"/>
            <p:cNvSpPr txBox="1"/>
            <p:nvPr/>
          </p:nvSpPr>
          <p:spPr>
            <a:xfrm>
              <a:off x="2283" y="1262"/>
              <a:ext cx="25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负责的组件</a:t>
              </a:r>
              <a:endPara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3210" y="3437255"/>
            <a:ext cx="1684020" cy="7727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018665"/>
            <a:ext cx="6183630" cy="4324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97830" y="4849495"/>
            <a:ext cx="5593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vue</a:t>
            </a:r>
            <a:r>
              <a:rPr lang="zh-CN" altLang="en-US" sz="2400"/>
              <a:t>路由跳转返回上一级</a:t>
            </a:r>
            <a:endParaRPr lang="zh-CN" altLang="en-US" sz="2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2962275"/>
            <a:ext cx="3483610" cy="16986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1936115" cy="419100"/>
            <a:chOff x="1785" y="1222"/>
            <a:chExt cx="3049" cy="660"/>
          </a:xfrm>
        </p:grpSpPr>
        <p:sp>
          <p:nvSpPr>
            <p:cNvPr id="2" name="文本框 1"/>
            <p:cNvSpPr txBox="1"/>
            <p:nvPr/>
          </p:nvSpPr>
          <p:spPr>
            <a:xfrm>
              <a:off x="2283" y="1262"/>
              <a:ext cx="25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负责的组件</a:t>
              </a:r>
              <a:endParaRPr lang="zh-CN" altLang="en-US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1534795"/>
            <a:ext cx="4355465" cy="1510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910" y="1534795"/>
            <a:ext cx="5676900" cy="1323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910" y="3045460"/>
            <a:ext cx="5564505" cy="18110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85875" y="3635375"/>
            <a:ext cx="297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element</a:t>
            </a:r>
            <a:r>
              <a:rPr lang="zh-CN" altLang="en-US"/>
              <a:t>组件dialog对话窗口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35725" y="539559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页面查询数据库数据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2348865" cy="419100"/>
            <a:chOff x="1785" y="1222"/>
            <a:chExt cx="3699" cy="660"/>
          </a:xfrm>
        </p:grpSpPr>
        <p:sp>
          <p:nvSpPr>
            <p:cNvPr id="2" name="文本框 1"/>
            <p:cNvSpPr txBox="1"/>
            <p:nvPr/>
          </p:nvSpPr>
          <p:spPr>
            <a:xfrm>
              <a:off x="2264" y="1262"/>
              <a:ext cx="322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>
                  <a:solidFill>
                    <a:srgbClr val="345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工作中存在问题</a:t>
              </a:r>
              <a:endParaRPr lang="zh-CN" altLang="zh-CN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890520" y="1431290"/>
            <a:ext cx="60998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1.</a:t>
            </a:r>
            <a:r>
              <a:rPr lang="zh-CN" altLang="en-US" sz="2800"/>
              <a:t>后端页面功能实现过少，对增删改功能和逻辑不全</a:t>
            </a:r>
            <a:endParaRPr lang="zh-CN" altLang="en-US" sz="2800"/>
          </a:p>
          <a:p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2890520" y="2473325"/>
            <a:ext cx="60998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2.</a:t>
            </a:r>
            <a:r>
              <a:rPr lang="zh-CN" altLang="en-US" sz="2800"/>
              <a:t>不具备单独完成能力，需要老师和同学的帮助下才能勉强完成任务</a:t>
            </a:r>
            <a:endParaRPr lang="zh-CN" altLang="en-US" sz="2800"/>
          </a:p>
          <a:p>
            <a:endParaRPr lang="en-US" altLang="zh-CN" sz="2800"/>
          </a:p>
        </p:txBody>
      </p:sp>
      <p:sp>
        <p:nvSpPr>
          <p:cNvPr id="14" name="文本框 13"/>
          <p:cNvSpPr txBox="1"/>
          <p:nvPr/>
        </p:nvSpPr>
        <p:spPr>
          <a:xfrm>
            <a:off x="2890520" y="4493895"/>
            <a:ext cx="6547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1.</a:t>
            </a:r>
            <a:r>
              <a:rPr lang="zh-CN" altLang="en-US" sz="2800"/>
              <a:t>对框架的使用和组件有了一定的了解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890520" y="5117465"/>
            <a:ext cx="65474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2.</a:t>
            </a:r>
            <a:r>
              <a:rPr lang="zh-CN" altLang="en-US" sz="2800"/>
              <a:t>小组配合上</a:t>
            </a:r>
            <a:r>
              <a:rPr lang="zh-CN" altLang="en-US" sz="2800">
                <a:sym typeface="+mn-ea"/>
              </a:rPr>
              <a:t>分工明确，</a:t>
            </a:r>
            <a:r>
              <a:rPr lang="zh-CN" altLang="en-US" sz="2800"/>
              <a:t>比前一轮要更好了。</a:t>
            </a:r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5229860" y="377698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总结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33295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57675" y="1128395"/>
            <a:ext cx="1172210" cy="2214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13800" b="1">
                <a:solidFill>
                  <a:srgbClr val="345B6D"/>
                </a:solidFill>
                <a:latin typeface="+mj-ea"/>
                <a:ea typeface="+mj-ea"/>
              </a:rPr>
              <a:t>4</a:t>
            </a:r>
            <a:endParaRPr lang="en-US" altLang="zh-CN" sz="138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4075" y="2776855"/>
            <a:ext cx="5212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600">
                <a:solidFill>
                  <a:srgbClr val="345B6D"/>
                </a:solidFill>
                <a:sym typeface="+mn-ea"/>
              </a:rPr>
              <a:t>项目系统后台分析与制作</a:t>
            </a:r>
            <a:endParaRPr lang="zh-CN" altLang="en-US" sz="3600">
              <a:solidFill>
                <a:srgbClr val="345B6D"/>
              </a:solidFill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96940" y="3422015"/>
            <a:ext cx="32708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solidFill>
                  <a:srgbClr val="345B6D"/>
                </a:solidFill>
                <a:sym typeface="+mn-ea"/>
              </a:rPr>
              <a:t>Analysis and production of the project</a:t>
            </a:r>
            <a:endParaRPr lang="zh-CN" altLang="en-US" sz="1400">
              <a:solidFill>
                <a:srgbClr val="345B6D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33295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57675" y="1128395"/>
            <a:ext cx="1172210" cy="2214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13800" b="1">
                <a:solidFill>
                  <a:srgbClr val="345B6D"/>
                </a:solidFill>
                <a:latin typeface="+mj-ea"/>
                <a:ea typeface="+mj-ea"/>
              </a:rPr>
              <a:t>1</a:t>
            </a:r>
            <a:endParaRPr lang="en-US" altLang="zh-CN" sz="138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4075" y="2776855"/>
            <a:ext cx="2011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olidFill>
                  <a:srgbClr val="345B6D"/>
                </a:solidFill>
                <a:sym typeface="+mn-ea"/>
              </a:rPr>
              <a:t>分析项目</a:t>
            </a:r>
            <a:endParaRPr lang="zh-CN" altLang="en-US" sz="3600">
              <a:solidFill>
                <a:srgbClr val="345B6D"/>
              </a:solidFill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96940" y="3422015"/>
            <a:ext cx="32708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solidFill>
                  <a:srgbClr val="345B6D"/>
                </a:solidFill>
                <a:sym typeface="+mn-ea"/>
              </a:rPr>
              <a:t>Understanding of the project</a:t>
            </a:r>
            <a:endParaRPr lang="zh-CN" altLang="en-US" sz="1400">
              <a:solidFill>
                <a:srgbClr val="345B6D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33295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18965" y="2433955"/>
            <a:ext cx="1172210" cy="8299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4800" b="1">
                <a:solidFill>
                  <a:srgbClr val="345B6D"/>
                </a:solidFill>
                <a:latin typeface="+mj-ea"/>
                <a:ea typeface="+mj-ea"/>
              </a:rPr>
              <a:t>4.1</a:t>
            </a:r>
            <a:endParaRPr lang="en-US" altLang="zh-CN" sz="48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4075" y="2776855"/>
            <a:ext cx="29057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5400">
                <a:solidFill>
                  <a:srgbClr val="345B6D"/>
                </a:solidFill>
                <a:sym typeface="+mn-ea"/>
              </a:rPr>
              <a:t>蒙 玉 文</a:t>
            </a:r>
            <a:r>
              <a:rPr lang="zh-CN" altLang="en-US" sz="5400">
                <a:solidFill>
                  <a:srgbClr val="345B6D"/>
                </a:solidFill>
                <a:sym typeface="+mn-ea"/>
              </a:rPr>
              <a:t> </a:t>
            </a:r>
            <a:endParaRPr lang="zh-CN" altLang="en-US" sz="5400">
              <a:solidFill>
                <a:srgbClr val="345B6D"/>
              </a:solidFill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4524337" cy="568678"/>
            <a:chOff x="1785" y="1222"/>
            <a:chExt cx="3198" cy="1094"/>
          </a:xfrm>
        </p:grpSpPr>
        <p:sp>
          <p:nvSpPr>
            <p:cNvPr id="2" name="文本框 1"/>
            <p:cNvSpPr txBox="1"/>
            <p:nvPr/>
          </p:nvSpPr>
          <p:spPr>
            <a:xfrm>
              <a:off x="2112" y="1312"/>
              <a:ext cx="2871" cy="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345B6D"/>
                  </a:solidFill>
                  <a:sym typeface="+mn-ea"/>
                </a:rPr>
                <a:t>项目系统后</a:t>
              </a:r>
              <a:r>
                <a:rPr lang="zh-CN" altLang="en-US" sz="2800">
                  <a:solidFill>
                    <a:srgbClr val="345B6D"/>
                  </a:solidFill>
                  <a:sym typeface="+mn-ea"/>
                </a:rPr>
                <a:t>台布局</a:t>
              </a:r>
              <a:r>
                <a:rPr lang="zh-CN" altLang="en-US" sz="2800">
                  <a:solidFill>
                    <a:srgbClr val="345B6D"/>
                  </a:solidFill>
                  <a:sym typeface="+mn-ea"/>
                </a:rPr>
                <a:t>分析</a:t>
              </a:r>
              <a:endParaRPr lang="zh-CN" altLang="en-US" sz="2800">
                <a:solidFill>
                  <a:srgbClr val="345B6D"/>
                </a:solidFill>
                <a:sym typeface="+mn-ea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" name="图片 5" descr="C:\Users\蒙蒙\Desktop\二次答辩\项目\04.招生平台系统\后台\基础-生源学校设置.jpg基础-生源学校设置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84425" y="1950085"/>
            <a:ext cx="7933690" cy="42983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24095" y="1310005"/>
            <a:ext cx="3788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</a:t>
            </a:r>
            <a:r>
              <a:rPr lang="zh-CN" altLang="en-US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endParaRPr lang="zh-CN" altLang="en-US" sz="28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84425" y="1950085"/>
            <a:ext cx="7933055" cy="42983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405380" y="1949450"/>
            <a:ext cx="7898130" cy="438150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113655" y="1977390"/>
            <a:ext cx="1305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header</a:t>
            </a:r>
            <a:endParaRPr lang="en-US" altLang="zh-CN" sz="2400" b="1"/>
          </a:p>
        </p:txBody>
      </p:sp>
      <p:sp>
        <p:nvSpPr>
          <p:cNvPr id="13" name="矩形 12"/>
          <p:cNvSpPr/>
          <p:nvPr/>
        </p:nvSpPr>
        <p:spPr>
          <a:xfrm>
            <a:off x="2383790" y="5978525"/>
            <a:ext cx="7919720" cy="269875"/>
          </a:xfrm>
          <a:prstGeom prst="rect">
            <a:avLst/>
          </a:prstGeom>
          <a:solidFill>
            <a:schemeClr val="accent4">
              <a:alpha val="63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59095" y="5913755"/>
            <a:ext cx="2222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footer</a:t>
            </a:r>
            <a:endParaRPr lang="en-US" altLang="zh-CN" sz="2000" b="1"/>
          </a:p>
        </p:txBody>
      </p:sp>
      <p:sp>
        <p:nvSpPr>
          <p:cNvPr id="17" name="矩形 16"/>
          <p:cNvSpPr/>
          <p:nvPr/>
        </p:nvSpPr>
        <p:spPr>
          <a:xfrm>
            <a:off x="2405380" y="2538730"/>
            <a:ext cx="1290955" cy="3439795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500630" y="3628390"/>
            <a:ext cx="1099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Navbar</a:t>
            </a:r>
            <a:endParaRPr lang="en-US" altLang="zh-CN" sz="2000" b="1"/>
          </a:p>
        </p:txBody>
      </p:sp>
      <p:sp>
        <p:nvSpPr>
          <p:cNvPr id="21" name="矩形 20"/>
          <p:cNvSpPr/>
          <p:nvPr/>
        </p:nvSpPr>
        <p:spPr>
          <a:xfrm>
            <a:off x="3808095" y="2484755"/>
            <a:ext cx="6495415" cy="3429000"/>
          </a:xfrm>
          <a:prstGeom prst="rect">
            <a:avLst/>
          </a:prstGeom>
          <a:solidFill>
            <a:schemeClr val="accent2">
              <a:alpha val="51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459095" y="3628390"/>
            <a:ext cx="3118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Nuxt</a:t>
            </a:r>
            <a:r>
              <a:rPr lang="zh-CN" altLang="en-US" sz="2000" b="1"/>
              <a:t>（</a:t>
            </a:r>
            <a:r>
              <a:rPr lang="en-US" altLang="zh-CN" sz="2000" b="1"/>
              <a:t>Main</a:t>
            </a:r>
            <a:r>
              <a:rPr lang="zh-CN" altLang="en-US" sz="2000" b="1"/>
              <a:t>）</a:t>
            </a:r>
            <a:endParaRPr lang="zh-CN" altLang="en-US" sz="2000" b="1"/>
          </a:p>
        </p:txBody>
      </p:sp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4524337" cy="568678"/>
            <a:chOff x="1785" y="1222"/>
            <a:chExt cx="3198" cy="1094"/>
          </a:xfrm>
        </p:grpSpPr>
        <p:sp>
          <p:nvSpPr>
            <p:cNvPr id="2" name="文本框 1"/>
            <p:cNvSpPr txBox="1"/>
            <p:nvPr/>
          </p:nvSpPr>
          <p:spPr>
            <a:xfrm>
              <a:off x="2112" y="1312"/>
              <a:ext cx="2871" cy="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345B6D"/>
                  </a:solidFill>
                  <a:sym typeface="+mn-ea"/>
                </a:rPr>
                <a:t>项目系统前台布局代码</a:t>
              </a:r>
              <a:endParaRPr lang="zh-CN" altLang="en-US" sz="2800">
                <a:solidFill>
                  <a:srgbClr val="345B6D"/>
                </a:solidFill>
                <a:sym typeface="+mn-ea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01980" y="3323590"/>
            <a:ext cx="3788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</a:t>
            </a:r>
            <a:r>
              <a:rPr lang="zh-CN" altLang="en-US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布局代码</a:t>
            </a:r>
            <a:endParaRPr lang="zh-CN" altLang="en-US" sz="28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30718"/>
          <a:stretch>
            <a:fillRect/>
          </a:stretch>
        </p:blipFill>
        <p:spPr>
          <a:xfrm>
            <a:off x="4580890" y="1394460"/>
            <a:ext cx="6492875" cy="4876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7394575" y="1290320"/>
            <a:ext cx="2190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系统后台的跳转</a:t>
            </a:r>
            <a:endParaRPr lang="zh-CN" altLang="en-US" b="1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94575" y="1582420"/>
            <a:ext cx="33070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345B6D"/>
                </a:solidFill>
                <a:sym typeface="+mn-ea"/>
              </a:rPr>
              <a:t>后台的页面</a:t>
            </a:r>
            <a:r>
              <a:rPr lang="en-US" altLang="zh-CN" sz="1600">
                <a:solidFill>
                  <a:srgbClr val="345B6D"/>
                </a:solidFill>
                <a:sym typeface="+mn-ea"/>
              </a:rPr>
              <a:t>(main.vue)</a:t>
            </a:r>
            <a:r>
              <a:rPr lang="zh-CN" altLang="en-US" sz="1600">
                <a:solidFill>
                  <a:srgbClr val="345B6D"/>
                </a:solidFill>
                <a:sym typeface="+mn-ea"/>
              </a:rPr>
              <a:t>只有一个，跳转页面内容是使用组件来进行跳转。</a:t>
            </a:r>
            <a:endParaRPr lang="zh-CN" altLang="en-US" sz="1600">
              <a:solidFill>
                <a:srgbClr val="345B6D"/>
              </a:solidFill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960235" y="1053465"/>
            <a:ext cx="161290" cy="4572000"/>
            <a:chOff x="11333" y="1567"/>
            <a:chExt cx="254" cy="72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60" y="1567"/>
              <a:ext cx="0" cy="7200"/>
            </a:xfrm>
            <a:prstGeom prst="line">
              <a:avLst/>
            </a:prstGeom>
            <a:ln w="12700" cmpd="sng">
              <a:solidFill>
                <a:srgbClr val="345B6D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11333" y="2092"/>
              <a:ext cx="255" cy="255"/>
            </a:xfrm>
            <a:prstGeom prst="ellipse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333" y="3942"/>
              <a:ext cx="255" cy="255"/>
            </a:xfrm>
            <a:prstGeom prst="ellipse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333" y="5792"/>
              <a:ext cx="255" cy="255"/>
            </a:xfrm>
            <a:prstGeom prst="ellipse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333" y="7642"/>
              <a:ext cx="255" cy="255"/>
            </a:xfrm>
            <a:prstGeom prst="ellipse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394575" y="2458720"/>
            <a:ext cx="318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系统后台的跳转</a:t>
            </a:r>
            <a:r>
              <a:rPr lang="zh-CN" altLang="en-US" b="1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lang="zh-CN" altLang="en-US" b="1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94575" y="2763520"/>
            <a:ext cx="33070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olidFill>
                  <a:srgbClr val="345B6D"/>
                </a:solidFill>
                <a:sym typeface="+mn-ea"/>
              </a:rPr>
              <a:t>1.</a:t>
            </a:r>
            <a:r>
              <a:rPr lang="zh-CN" altLang="en-US" sz="1600">
                <a:solidFill>
                  <a:srgbClr val="345B6D"/>
                </a:solidFill>
                <a:sym typeface="+mn-ea"/>
              </a:rPr>
              <a:t>跨组件传值</a:t>
            </a:r>
            <a:endParaRPr lang="zh-CN" altLang="en-US" sz="1600">
              <a:solidFill>
                <a:srgbClr val="345B6D"/>
              </a:solidFill>
              <a:sym typeface="+mn-ea"/>
            </a:endParaRPr>
          </a:p>
          <a:p>
            <a:r>
              <a:rPr lang="en-US" altLang="zh-CN" sz="1600">
                <a:solidFill>
                  <a:srgbClr val="345B6D"/>
                </a:solidFill>
                <a:sym typeface="+mn-ea"/>
              </a:rPr>
              <a:t>2.</a:t>
            </a:r>
            <a:r>
              <a:rPr lang="zh-CN" altLang="en-US" sz="1600">
                <a:solidFill>
                  <a:srgbClr val="345B6D"/>
                </a:solidFill>
                <a:sym typeface="+mn-ea"/>
              </a:rPr>
              <a:t>动态添加组件</a:t>
            </a:r>
            <a:endParaRPr lang="zh-CN" altLang="en-US" sz="1600">
              <a:solidFill>
                <a:srgbClr val="345B6D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94575" y="3591560"/>
            <a:ext cx="1619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800" b="1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</a:t>
            </a:r>
            <a:endParaRPr lang="zh-CN" altLang="en-US" sz="1800" b="1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94575" y="3897630"/>
            <a:ext cx="33070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345B6D"/>
                </a:solidFill>
                <a:sym typeface="+mn-ea"/>
              </a:rPr>
              <a:t>在</a:t>
            </a:r>
            <a:r>
              <a:rPr lang="en-US" altLang="zh-CN" sz="1600">
                <a:solidFill>
                  <a:srgbClr val="345B6D"/>
                </a:solidFill>
                <a:sym typeface="+mn-ea"/>
              </a:rPr>
              <a:t>store</a:t>
            </a:r>
            <a:r>
              <a:rPr lang="zh-CN" altLang="en-US" sz="1600">
                <a:solidFill>
                  <a:srgbClr val="345B6D"/>
                </a:solidFill>
                <a:sym typeface="+mn-ea"/>
              </a:rPr>
              <a:t>中创建</a:t>
            </a:r>
            <a:r>
              <a:rPr lang="en-US" altLang="zh-CN" sz="1600">
                <a:solidFill>
                  <a:srgbClr val="345B6D"/>
                </a:solidFill>
                <a:sym typeface="+mn-ea"/>
              </a:rPr>
              <a:t>global.vue</a:t>
            </a:r>
            <a:r>
              <a:rPr lang="zh-CN" altLang="en-US" sz="1600">
                <a:solidFill>
                  <a:srgbClr val="345B6D"/>
                </a:solidFill>
                <a:sym typeface="+mn-ea"/>
              </a:rPr>
              <a:t>。直接在</a:t>
            </a:r>
            <a:r>
              <a:rPr lang="en-US" altLang="zh-CN" sz="1600">
                <a:solidFill>
                  <a:srgbClr val="345B6D"/>
                </a:solidFill>
                <a:sym typeface="+mn-ea"/>
              </a:rPr>
              <a:t>Navbar</a:t>
            </a:r>
            <a:r>
              <a:rPr lang="zh-CN" altLang="en-US" sz="1600">
                <a:solidFill>
                  <a:srgbClr val="345B6D"/>
                </a:solidFill>
                <a:sym typeface="+mn-ea"/>
              </a:rPr>
              <a:t>中获取（</a:t>
            </a:r>
            <a:r>
              <a:rPr lang="en-US" altLang="zh-CN" sz="1600">
                <a:solidFill>
                  <a:srgbClr val="345B6D"/>
                </a:solidFill>
                <a:sym typeface="+mn-ea"/>
              </a:rPr>
              <a:t>index</a:t>
            </a:r>
            <a:r>
              <a:rPr lang="zh-CN" altLang="en-US" sz="1600">
                <a:solidFill>
                  <a:srgbClr val="345B6D"/>
                </a:solidFill>
                <a:sym typeface="+mn-ea"/>
              </a:rPr>
              <a:t>），</a:t>
            </a:r>
            <a:r>
              <a:rPr lang="zh-CN" altLang="en-US" sz="1600">
                <a:solidFill>
                  <a:srgbClr val="345B6D"/>
                </a:solidFill>
                <a:sym typeface="+mn-ea"/>
              </a:rPr>
              <a:t>利用</a:t>
            </a:r>
            <a:r>
              <a:rPr lang="en-US" altLang="zh-CN" sz="1600">
                <a:solidFill>
                  <a:srgbClr val="345B6D"/>
                </a:solidFill>
                <a:sym typeface="+mn-ea"/>
              </a:rPr>
              <a:t>global.vue</a:t>
            </a:r>
            <a:r>
              <a:rPr lang="zh-CN" altLang="en-US" sz="1600">
                <a:solidFill>
                  <a:srgbClr val="345B6D"/>
                </a:solidFill>
                <a:sym typeface="+mn-ea"/>
              </a:rPr>
              <a:t>处理参数</a:t>
            </a:r>
            <a:endParaRPr lang="zh-CN" altLang="en-US" sz="1600">
              <a:solidFill>
                <a:srgbClr val="345B6D"/>
              </a:solidFill>
              <a:sym typeface="+mn-ea"/>
            </a:endParaRPr>
          </a:p>
        </p:txBody>
      </p:sp>
      <p:pic>
        <p:nvPicPr>
          <p:cNvPr id="18" name="图片 17" descr="C:\Users\蒙蒙\Desktop\二次答辩\项目\04.招生平台系统\后台\表彰-发布表彰.jpg表彰-发布表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43915" y="1772920"/>
            <a:ext cx="6116320" cy="3312160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H="1">
            <a:off x="1574800" y="1481455"/>
            <a:ext cx="5254625" cy="1068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1704340" y="2290445"/>
            <a:ext cx="1941830" cy="345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4524337" cy="568678"/>
            <a:chOff x="1785" y="1222"/>
            <a:chExt cx="3198" cy="1094"/>
          </a:xfrm>
        </p:grpSpPr>
        <p:sp>
          <p:nvSpPr>
            <p:cNvPr id="2" name="文本框 1"/>
            <p:cNvSpPr txBox="1"/>
            <p:nvPr/>
          </p:nvSpPr>
          <p:spPr>
            <a:xfrm>
              <a:off x="2112" y="1312"/>
              <a:ext cx="2871" cy="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345B6D"/>
                  </a:solidFill>
                  <a:sym typeface="+mn-ea"/>
                </a:rPr>
                <a:t>实现增删查表格</a:t>
              </a:r>
              <a:endParaRPr lang="zh-CN" altLang="en-US" sz="2800">
                <a:solidFill>
                  <a:srgbClr val="345B6D"/>
                </a:solidFill>
                <a:sym typeface="+mn-ea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" name="图片 5" descr="C:\Users\蒙蒙\Desktop\二次答辩\项目\04.招生平台系统\后台\基础-招生老师设置.jpg基础-招生老师设置"/>
          <p:cNvPicPr>
            <a:picLocks noChangeAspect="1"/>
          </p:cNvPicPr>
          <p:nvPr/>
        </p:nvPicPr>
        <p:blipFill>
          <a:blip r:embed="rId1"/>
          <a:srcRect l="16972"/>
          <a:stretch>
            <a:fillRect/>
          </a:stretch>
        </p:blipFill>
        <p:spPr>
          <a:xfrm>
            <a:off x="1116330" y="1713865"/>
            <a:ext cx="4541520" cy="3429635"/>
          </a:xfrm>
          <a:prstGeom prst="rect">
            <a:avLst/>
          </a:prstGeom>
        </p:spPr>
      </p:pic>
      <p:pic>
        <p:nvPicPr>
          <p:cNvPr id="3" name="图片 2" descr="基础-招生老师设置-新增"/>
          <p:cNvPicPr>
            <a:picLocks noChangeAspect="1"/>
          </p:cNvPicPr>
          <p:nvPr/>
        </p:nvPicPr>
        <p:blipFill>
          <a:blip r:embed="rId2"/>
          <a:srcRect l="28770" t="30596" r="27961" b="30115"/>
          <a:stretch>
            <a:fillRect/>
          </a:stretch>
        </p:blipFill>
        <p:spPr>
          <a:xfrm>
            <a:off x="6041390" y="2118995"/>
            <a:ext cx="5345430" cy="26206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4524337" cy="568678"/>
            <a:chOff x="1785" y="1222"/>
            <a:chExt cx="3198" cy="1094"/>
          </a:xfrm>
        </p:grpSpPr>
        <p:sp>
          <p:nvSpPr>
            <p:cNvPr id="2" name="文本框 1"/>
            <p:cNvSpPr txBox="1"/>
            <p:nvPr/>
          </p:nvSpPr>
          <p:spPr>
            <a:xfrm>
              <a:off x="2112" y="1312"/>
              <a:ext cx="2871" cy="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345B6D"/>
                  </a:solidFill>
                  <a:sym typeface="+mn-ea"/>
                </a:rPr>
                <a:t>项目系统后台代码</a:t>
              </a:r>
              <a:endParaRPr lang="zh-CN" altLang="en-US" sz="2800">
                <a:solidFill>
                  <a:srgbClr val="345B6D"/>
                </a:solidFill>
                <a:sym typeface="+mn-ea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1185" y="3312795"/>
            <a:ext cx="3788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连接数据库，</a:t>
            </a:r>
            <a:r>
              <a:rPr lang="zh-CN" altLang="en-US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创建表格</a:t>
            </a:r>
            <a:endParaRPr lang="zh-CN" altLang="en-US" sz="28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9470" y="1332230"/>
            <a:ext cx="6630670" cy="4709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4524337" cy="568678"/>
            <a:chOff x="1785" y="1222"/>
            <a:chExt cx="3198" cy="1094"/>
          </a:xfrm>
        </p:grpSpPr>
        <p:sp>
          <p:nvSpPr>
            <p:cNvPr id="2" name="文本框 1"/>
            <p:cNvSpPr txBox="1"/>
            <p:nvPr/>
          </p:nvSpPr>
          <p:spPr>
            <a:xfrm>
              <a:off x="2112" y="1312"/>
              <a:ext cx="2871" cy="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345B6D"/>
                  </a:solidFill>
                  <a:sym typeface="+mn-ea"/>
                </a:rPr>
                <a:t>项目系统后台代码</a:t>
              </a:r>
              <a:endParaRPr lang="zh-CN" altLang="en-US" sz="2800">
                <a:solidFill>
                  <a:srgbClr val="345B6D"/>
                </a:solidFill>
                <a:sym typeface="+mn-ea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1185" y="3312795"/>
            <a:ext cx="3788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连接数据库，查询</a:t>
            </a:r>
            <a:r>
              <a:rPr lang="zh-CN" altLang="en-US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sz="28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3625" y="1477645"/>
            <a:ext cx="6045200" cy="2105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4524337" cy="568678"/>
            <a:chOff x="1785" y="1222"/>
            <a:chExt cx="3198" cy="1094"/>
          </a:xfrm>
        </p:grpSpPr>
        <p:sp>
          <p:nvSpPr>
            <p:cNvPr id="2" name="文本框 1"/>
            <p:cNvSpPr txBox="1"/>
            <p:nvPr/>
          </p:nvSpPr>
          <p:spPr>
            <a:xfrm>
              <a:off x="2112" y="1312"/>
              <a:ext cx="2871" cy="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345B6D"/>
                  </a:solidFill>
                  <a:sym typeface="+mn-ea"/>
                </a:rPr>
                <a:t>项目系统后台代码</a:t>
              </a:r>
              <a:endParaRPr lang="zh-CN" altLang="en-US" sz="2800">
                <a:solidFill>
                  <a:srgbClr val="345B6D"/>
                </a:solidFill>
                <a:sym typeface="+mn-ea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1185" y="3312795"/>
            <a:ext cx="37884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连接数据库，添加表格内容</a:t>
            </a:r>
            <a:endParaRPr lang="zh-CN" altLang="en-US" sz="28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1360" y="2425700"/>
            <a:ext cx="6419850" cy="2006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0" y="748030"/>
            <a:ext cx="3653790" cy="5481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9495" y="1195070"/>
            <a:ext cx="40195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345B6D"/>
                </a:solidFill>
              </a:rPr>
              <a:t>个人</a:t>
            </a:r>
            <a:r>
              <a:rPr lang="zh-CN" altLang="en-US" sz="6000" b="1">
                <a:solidFill>
                  <a:srgbClr val="345B6D"/>
                </a:solidFill>
              </a:rPr>
              <a:t>总结</a:t>
            </a:r>
            <a:endParaRPr lang="zh-CN" altLang="en-US" sz="6000" b="1">
              <a:solidFill>
                <a:srgbClr val="345B6D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510020" y="2214245"/>
            <a:ext cx="274320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755765" y="2306320"/>
            <a:ext cx="3383280" cy="125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>
                <a:solidFill>
                  <a:srgbClr val="345B6D"/>
                </a:solidFill>
                <a:sym typeface="+mn-ea"/>
              </a:rPr>
              <a:t>1</a:t>
            </a:r>
            <a:r>
              <a:rPr lang="zh-CN" altLang="en-US">
                <a:solidFill>
                  <a:srgbClr val="345B6D"/>
                </a:solidFill>
                <a:sym typeface="+mn-ea"/>
              </a:rPr>
              <a:t>，</a:t>
            </a:r>
            <a:r>
              <a:rPr lang="zh-CN" altLang="en-US">
                <a:solidFill>
                  <a:srgbClr val="345B6D"/>
                </a:solidFill>
                <a:sym typeface="+mn-ea"/>
              </a:rPr>
              <a:t>沟通能力有所提升，在人际沟通和学习上收获很多。</a:t>
            </a:r>
            <a:endParaRPr lang="zh-CN" altLang="en-US">
              <a:solidFill>
                <a:srgbClr val="345B6D"/>
              </a:solidFill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>
                <a:solidFill>
                  <a:srgbClr val="345B6D"/>
                </a:solidFill>
                <a:sym typeface="+mn-ea"/>
              </a:rPr>
              <a:t>2</a:t>
            </a:r>
            <a:r>
              <a:rPr lang="zh-CN" altLang="en-US">
                <a:solidFill>
                  <a:srgbClr val="345B6D"/>
                </a:solidFill>
                <a:sym typeface="+mn-ea"/>
              </a:rPr>
              <a:t>，后端基础薄弱，还需学习</a:t>
            </a:r>
            <a:endParaRPr lang="zh-CN" altLang="en-US">
              <a:solidFill>
                <a:srgbClr val="345B6D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33295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18965" y="2433955"/>
            <a:ext cx="1172210" cy="8299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4800" b="1">
                <a:solidFill>
                  <a:srgbClr val="345B6D"/>
                </a:solidFill>
                <a:latin typeface="+mj-ea"/>
                <a:ea typeface="+mj-ea"/>
              </a:rPr>
              <a:t>4.2</a:t>
            </a:r>
            <a:endParaRPr lang="en-US" altLang="zh-CN" sz="48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4075" y="2776855"/>
            <a:ext cx="29057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5400">
                <a:solidFill>
                  <a:srgbClr val="345B6D"/>
                </a:solidFill>
                <a:sym typeface="+mn-ea"/>
              </a:rPr>
              <a:t>覃 清 敏</a:t>
            </a:r>
            <a:r>
              <a:rPr lang="zh-CN" altLang="en-US" sz="5400">
                <a:solidFill>
                  <a:srgbClr val="345B6D"/>
                </a:solidFill>
                <a:sym typeface="+mn-ea"/>
              </a:rPr>
              <a:t> </a:t>
            </a:r>
            <a:endParaRPr lang="zh-CN" altLang="en-US" sz="5400">
              <a:solidFill>
                <a:srgbClr val="345B6D"/>
              </a:solidFill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2000250" cy="579120"/>
            <a:chOff x="1785" y="1222"/>
            <a:chExt cx="2878" cy="912"/>
          </a:xfrm>
        </p:grpSpPr>
        <p:sp>
          <p:nvSpPr>
            <p:cNvPr id="2" name="文本框 1"/>
            <p:cNvSpPr txBox="1"/>
            <p:nvPr/>
          </p:nvSpPr>
          <p:spPr>
            <a:xfrm>
              <a:off x="2112" y="1312"/>
              <a:ext cx="255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345B6D"/>
                  </a:solidFill>
                  <a:sym typeface="+mn-ea"/>
                </a:rPr>
                <a:t>项目分析</a:t>
              </a:r>
              <a:endParaRPr lang="zh-CN" altLang="en-US" sz="2800">
                <a:solidFill>
                  <a:srgbClr val="345B6D"/>
                </a:solidFill>
                <a:sym typeface="+mn-ea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" name="图片 5" descr="C:\Users\蒙蒙\Desktop\二次答辩\项目\04.招生平台系统\前台\登录.jpg登录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5660" y="2275205"/>
            <a:ext cx="5113655" cy="2530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84925" y="2566035"/>
            <a:ext cx="473646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345B6D"/>
                </a:solidFill>
                <a:sym typeface="+mn-ea"/>
              </a:rPr>
              <a:t>项目分为两个部分：</a:t>
            </a:r>
            <a:endParaRPr lang="zh-CN" altLang="en-US" sz="2400">
              <a:solidFill>
                <a:srgbClr val="345B6D"/>
              </a:solidFill>
              <a:sym typeface="+mn-ea"/>
            </a:endParaRPr>
          </a:p>
          <a:p>
            <a:r>
              <a:rPr lang="zh-CN" altLang="en-US" sz="2400">
                <a:solidFill>
                  <a:srgbClr val="345B6D"/>
                </a:solidFill>
                <a:sym typeface="+mn-ea"/>
              </a:rPr>
              <a:t> </a:t>
            </a:r>
            <a:r>
              <a:rPr lang="en-US" altLang="zh-CN" sz="2400">
                <a:solidFill>
                  <a:srgbClr val="345B6D"/>
                </a:solidFill>
                <a:sym typeface="+mn-ea"/>
              </a:rPr>
              <a:t>1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，系统前台：填写推荐学生信息，查看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推荐学生信息和学生的审核状态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，</a:t>
            </a:r>
            <a:r>
              <a:rPr lang="zh-CN" altLang="en-US" sz="24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学校教师使用</a:t>
            </a:r>
            <a:endParaRPr lang="zh-CN" altLang="en-US" sz="24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>
                <a:solidFill>
                  <a:srgbClr val="345B6D"/>
                </a:solidFill>
                <a:sym typeface="+mn-ea"/>
              </a:rPr>
              <a:t> </a:t>
            </a:r>
            <a:r>
              <a:rPr lang="en-US" altLang="zh-CN" sz="2400">
                <a:solidFill>
                  <a:srgbClr val="345B6D"/>
                </a:solidFill>
                <a:sym typeface="+mn-ea"/>
              </a:rPr>
              <a:t>2</a:t>
            </a:r>
            <a:r>
              <a:rPr lang="zh-CN" altLang="en-US" sz="2400">
                <a:solidFill>
                  <a:srgbClr val="345B6D"/>
                </a:solidFill>
                <a:sym typeface="+mn-ea"/>
              </a:rPr>
              <a:t>，系统后台：设置招生信息，设置人员权限，系统管理员</a:t>
            </a:r>
            <a:r>
              <a:rPr lang="zh-CN" altLang="en-US" sz="24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endParaRPr lang="zh-CN" altLang="en-US" sz="24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4925" y="1679575"/>
            <a:ext cx="3788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用户群体：学校教师</a:t>
            </a:r>
            <a:endParaRPr lang="zh-CN" altLang="en-US" sz="28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33295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52925" y="2574925"/>
            <a:ext cx="1172210" cy="583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345B6D"/>
                </a:solidFill>
                <a:latin typeface="+mj-ea"/>
                <a:ea typeface="+mj-ea"/>
              </a:rPr>
              <a:t>4.2.1</a:t>
            </a:r>
            <a:endParaRPr lang="en-US" altLang="zh-CN" sz="32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4075" y="2776855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olidFill>
                  <a:srgbClr val="345B6D"/>
                </a:solidFill>
                <a:sym typeface="+mn-ea"/>
              </a:rPr>
              <a:t>主页页眉页脚</a:t>
            </a:r>
            <a:endParaRPr lang="zh-CN" altLang="en-US" sz="3600">
              <a:solidFill>
                <a:srgbClr val="345B6D"/>
              </a:solidFill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等腰三角形 10"/>
          <p:cNvSpPr/>
          <p:nvPr/>
        </p:nvSpPr>
        <p:spPr>
          <a:xfrm rot="5400000">
            <a:off x="6384925" y="1120140"/>
            <a:ext cx="295275" cy="295275"/>
          </a:xfrm>
          <a:prstGeom prst="triangle">
            <a:avLst/>
          </a:prstGeom>
          <a:solidFill>
            <a:srgbClr val="89B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84035" y="1120140"/>
            <a:ext cx="4021455" cy="721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使用的是</a:t>
            </a:r>
            <a:r>
              <a:rPr lang="en-US" altLang="zh-CN" sz="16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</a:t>
            </a:r>
            <a:r>
              <a:rPr lang="zh-CN" altLang="en-US" sz="16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的栅格布局，通过基础的 1/24 分栏任意扩展组合</a:t>
            </a:r>
            <a:endParaRPr lang="zh-CN" altLang="en-US" sz="16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9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QQ图片202012091039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80390"/>
            <a:ext cx="10058400" cy="539750"/>
          </a:xfrm>
          <a:prstGeom prst="rect">
            <a:avLst/>
          </a:prstGeom>
        </p:spPr>
      </p:pic>
      <p:pic>
        <p:nvPicPr>
          <p:cNvPr id="13" name="图片 12" descr="QQ图片202012091044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20140"/>
            <a:ext cx="4871720" cy="4952365"/>
          </a:xfrm>
          <a:prstGeom prst="rect">
            <a:avLst/>
          </a:prstGeom>
        </p:spPr>
      </p:pic>
      <p:pic>
        <p:nvPicPr>
          <p:cNvPr id="14" name="图片 13" descr="QQ图片202012091055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35" y="1691005"/>
            <a:ext cx="3067050" cy="46818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文本框 24"/>
          <p:cNvSpPr txBox="1"/>
          <p:nvPr/>
        </p:nvSpPr>
        <p:spPr>
          <a:xfrm>
            <a:off x="6287770" y="3300095"/>
            <a:ext cx="1866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0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QQ图片202012091059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441325"/>
            <a:ext cx="10443845" cy="716280"/>
          </a:xfrm>
          <a:prstGeom prst="rect">
            <a:avLst/>
          </a:prstGeom>
        </p:spPr>
      </p:pic>
      <p:pic>
        <p:nvPicPr>
          <p:cNvPr id="16" name="图片 15" descr="QQ图片20201209110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855" y="1157605"/>
            <a:ext cx="2729230" cy="5142230"/>
          </a:xfrm>
          <a:prstGeom prst="rect">
            <a:avLst/>
          </a:prstGeom>
        </p:spPr>
      </p:pic>
      <p:pic>
        <p:nvPicPr>
          <p:cNvPr id="29" name="图片 28" descr="QQ图片202012091101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" y="1157605"/>
            <a:ext cx="7995920" cy="247904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916940" y="3632200"/>
            <a:ext cx="7865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也是使用栅格布局，再通过</a:t>
            </a:r>
            <a:r>
              <a:rPr lang="en-US" altLang="zh-CN"/>
              <a:t>style</a:t>
            </a:r>
            <a:r>
              <a:rPr lang="zh-CN" altLang="en-US"/>
              <a:t>进行调整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33295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18965" y="2574925"/>
            <a:ext cx="1172210" cy="583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345B6D"/>
                </a:solidFill>
                <a:latin typeface="+mj-ea"/>
                <a:ea typeface="+mj-ea"/>
              </a:rPr>
              <a:t>4.2.2</a:t>
            </a:r>
            <a:endParaRPr lang="en-US" altLang="zh-CN" sz="32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4075" y="2776855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600">
                <a:solidFill>
                  <a:srgbClr val="345B6D"/>
                </a:solidFill>
                <a:sym typeface="+mn-ea"/>
              </a:rPr>
              <a:t>页面表单制作</a:t>
            </a:r>
            <a:endParaRPr lang="zh-CN" altLang="en-US" sz="3600">
              <a:solidFill>
                <a:srgbClr val="345B6D"/>
              </a:solidFill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QQ图片202012091453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6800" y="403225"/>
            <a:ext cx="10058400" cy="3399790"/>
          </a:xfrm>
          <a:prstGeom prst="rect">
            <a:avLst/>
          </a:prstGeom>
        </p:spPr>
      </p:pic>
      <p:pic>
        <p:nvPicPr>
          <p:cNvPr id="4" name="图片 3" descr="QQ图片202012091136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911600"/>
            <a:ext cx="5724525" cy="752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6940" y="4681220"/>
            <a:ext cx="5768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选框和序号的自动排列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QQ图片202012091450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595" y="448310"/>
            <a:ext cx="10058400" cy="2988945"/>
          </a:xfrm>
          <a:prstGeom prst="rect">
            <a:avLst/>
          </a:prstGeom>
        </p:spPr>
      </p:pic>
      <p:pic>
        <p:nvPicPr>
          <p:cNvPr id="5" name="图片 4" descr="QQ图片202012091508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3437255"/>
            <a:ext cx="4667250" cy="29698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67705" y="3777615"/>
            <a:ext cx="5447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自动计算单列总和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33295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03420" y="2574925"/>
            <a:ext cx="1172210" cy="583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345B6D"/>
                </a:solidFill>
                <a:latin typeface="+mj-ea"/>
                <a:ea typeface="+mj-ea"/>
              </a:rPr>
              <a:t>4.2.3</a:t>
            </a:r>
            <a:endParaRPr lang="en-US" altLang="zh-CN" sz="32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4075" y="2776855"/>
            <a:ext cx="2468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600">
                <a:solidFill>
                  <a:srgbClr val="345B6D"/>
                </a:solidFill>
                <a:sym typeface="+mn-ea"/>
              </a:rPr>
              <a:t>数据库建表</a:t>
            </a:r>
            <a:endParaRPr lang="zh-CN" altLang="en-US" sz="3600">
              <a:solidFill>
                <a:srgbClr val="345B6D"/>
              </a:solidFill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QQ图片202012091515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2570" y="3596640"/>
            <a:ext cx="3124200" cy="1123950"/>
          </a:xfrm>
          <a:prstGeom prst="rect">
            <a:avLst/>
          </a:prstGeom>
        </p:spPr>
      </p:pic>
      <p:pic>
        <p:nvPicPr>
          <p:cNvPr id="19" name="图片 18" descr="QQ图片202012091515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50900"/>
            <a:ext cx="10058400" cy="1921510"/>
          </a:xfrm>
          <a:prstGeom prst="rect">
            <a:avLst/>
          </a:prstGeom>
        </p:spPr>
      </p:pic>
      <p:pic>
        <p:nvPicPr>
          <p:cNvPr id="20" name="图片 19" descr="QQ图片202012091516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772410"/>
            <a:ext cx="3429000" cy="36334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6800" y="3836035"/>
            <a:ext cx="2985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在数据库中建表，再输入数据返还到页面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44090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18965" y="2689225"/>
            <a:ext cx="1172210" cy="583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345B6D"/>
                </a:solidFill>
                <a:latin typeface="+mj-ea"/>
                <a:ea typeface="+mj-ea"/>
              </a:rPr>
              <a:t>4.2.4</a:t>
            </a:r>
            <a:endParaRPr lang="en-US" altLang="zh-CN" sz="32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4075" y="2776855"/>
            <a:ext cx="2011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600">
                <a:solidFill>
                  <a:srgbClr val="345B6D"/>
                </a:solidFill>
                <a:sym typeface="+mn-ea"/>
              </a:rPr>
              <a:t>删除功能</a:t>
            </a:r>
            <a:endParaRPr lang="zh-CN" altLang="en-US" sz="3600">
              <a:solidFill>
                <a:srgbClr val="345B6D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4075" y="3415030"/>
            <a:ext cx="221107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400">
                <a:solidFill>
                  <a:srgbClr val="345B6D"/>
                </a:solidFill>
                <a:sym typeface="+mn-ea"/>
              </a:rPr>
              <a:t>Capital operation strategy</a:t>
            </a:r>
            <a:endParaRPr lang="zh-CN" altLang="en-US" sz="1400">
              <a:solidFill>
                <a:srgbClr val="345B6D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2495" y="4004945"/>
            <a:ext cx="5815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9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user can demonstrate on a projector or computer, or print the presentation and make i into a in a widerfield.The user can demonstrate on a projector or computer, or print the presentation an</a:t>
            </a:r>
            <a:r>
              <a:rPr lang="en-US" altLang="zh-CN" sz="9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 </a:t>
            </a:r>
            <a:r>
              <a:rPr lang="zh-CN" altLang="en-US" sz="900">
                <a:solidFill>
                  <a:srgbClr val="345B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make i into a in a widerfield.</a:t>
            </a:r>
            <a:endParaRPr lang="zh-CN" altLang="en-US" sz="9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900">
              <a:solidFill>
                <a:srgbClr val="345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QQ图片202012091522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6900"/>
            <a:ext cx="10058400" cy="1934210"/>
          </a:xfrm>
          <a:prstGeom prst="rect">
            <a:avLst/>
          </a:prstGeom>
        </p:spPr>
      </p:pic>
      <p:pic>
        <p:nvPicPr>
          <p:cNvPr id="21" name="图片 20" descr="QQ图片202012091523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987165"/>
            <a:ext cx="5010150" cy="1943100"/>
          </a:xfrm>
          <a:prstGeom prst="rect">
            <a:avLst/>
          </a:prstGeom>
        </p:spPr>
      </p:pic>
      <p:pic>
        <p:nvPicPr>
          <p:cNvPr id="22" name="图片 21" descr="QQ图片202012091523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40025"/>
            <a:ext cx="3076575" cy="5619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076315" y="2801620"/>
            <a:ext cx="5285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将表格组件和删除按钮连接起来，再为删除按钮定义删除功能，来达到在页面将数据库里的数据删除的功能。这个删除功能还可以实现多选删除的效果，按选框里的选择来对数据进行删除。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2000250" cy="455930"/>
            <a:chOff x="1785" y="1222"/>
            <a:chExt cx="2878" cy="718"/>
          </a:xfrm>
        </p:grpSpPr>
        <p:sp>
          <p:nvSpPr>
            <p:cNvPr id="2" name="文本框 1"/>
            <p:cNvSpPr txBox="1"/>
            <p:nvPr/>
          </p:nvSpPr>
          <p:spPr>
            <a:xfrm>
              <a:off x="2112" y="1312"/>
              <a:ext cx="255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345B6D"/>
                  </a:solidFill>
                  <a:sym typeface="+mn-ea"/>
                </a:rPr>
                <a:t>项目架构图</a:t>
              </a:r>
              <a:endParaRPr lang="zh-CN" altLang="en-US" sz="2000">
                <a:solidFill>
                  <a:srgbClr val="345B6D"/>
                </a:solidFill>
                <a:sym typeface="+mn-ea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" name="图片 5" descr="C:\Users\蒙蒙\Desktop\架构绘图.png架构绘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57500" y="646430"/>
            <a:ext cx="7674610" cy="56521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0" y="748030"/>
            <a:ext cx="3653790" cy="5481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9495" y="1195070"/>
            <a:ext cx="40195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345B6D"/>
                </a:solidFill>
              </a:rPr>
              <a:t>总结</a:t>
            </a:r>
            <a:endParaRPr lang="zh-CN" altLang="en-US" sz="6000" b="1">
              <a:solidFill>
                <a:srgbClr val="345B6D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510020" y="2214245"/>
            <a:ext cx="274320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755765" y="2306320"/>
            <a:ext cx="249745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345B6D"/>
                </a:solidFill>
                <a:sym typeface="+mn-ea"/>
              </a:rPr>
              <a:t>不足：</a:t>
            </a:r>
            <a:endParaRPr lang="zh-CN" altLang="en-US">
              <a:solidFill>
                <a:srgbClr val="345B6D"/>
              </a:solidFill>
              <a:sym typeface="+mn-ea"/>
            </a:endParaRPr>
          </a:p>
          <a:p>
            <a:r>
              <a:rPr lang="en-US" altLang="zh-CN">
                <a:solidFill>
                  <a:srgbClr val="345B6D"/>
                </a:solidFill>
                <a:sym typeface="+mn-ea"/>
              </a:rPr>
              <a:t>1.</a:t>
            </a:r>
            <a:r>
              <a:rPr lang="zh-CN" altLang="en-US">
                <a:solidFill>
                  <a:srgbClr val="345B6D"/>
                </a:solidFill>
                <a:sym typeface="+mn-ea"/>
              </a:rPr>
              <a:t>容易在小细节上纠结过久，浪费时间。</a:t>
            </a:r>
            <a:endParaRPr lang="zh-CN" altLang="en-US">
              <a:solidFill>
                <a:srgbClr val="345B6D"/>
              </a:solidFill>
              <a:sym typeface="+mn-ea"/>
            </a:endParaRPr>
          </a:p>
          <a:p>
            <a:r>
              <a:rPr lang="en-US" altLang="zh-CN">
                <a:solidFill>
                  <a:srgbClr val="345B6D"/>
                </a:solidFill>
                <a:sym typeface="+mn-ea"/>
              </a:rPr>
              <a:t>2.</a:t>
            </a:r>
            <a:r>
              <a:rPr lang="zh-CN" altLang="en-US">
                <a:solidFill>
                  <a:srgbClr val="345B6D"/>
                </a:solidFill>
                <a:sym typeface="+mn-ea"/>
              </a:rPr>
              <a:t>对后端增删查改功能方面的知识很缺乏，不熟悉。</a:t>
            </a:r>
            <a:endParaRPr lang="zh-CN" altLang="en-US">
              <a:solidFill>
                <a:srgbClr val="345B6D"/>
              </a:solidFill>
              <a:sym typeface="+mn-ea"/>
            </a:endParaRPr>
          </a:p>
          <a:p>
            <a:r>
              <a:rPr lang="en-US" altLang="zh-CN">
                <a:solidFill>
                  <a:srgbClr val="345B6D"/>
                </a:solidFill>
                <a:sym typeface="+mn-ea"/>
              </a:rPr>
              <a:t>3.</a:t>
            </a:r>
            <a:r>
              <a:rPr lang="zh-CN" altLang="en-US">
                <a:solidFill>
                  <a:srgbClr val="345B6D"/>
                </a:solidFill>
                <a:sym typeface="+mn-ea"/>
              </a:rPr>
              <a:t>遇到问题不擅长沟通</a:t>
            </a:r>
            <a:endParaRPr lang="zh-CN" altLang="en-US">
              <a:solidFill>
                <a:srgbClr val="345B6D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0" y="748030"/>
            <a:ext cx="3653790" cy="5481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9495" y="1195070"/>
            <a:ext cx="40195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345B6D"/>
                </a:solidFill>
              </a:rPr>
              <a:t>小组</a:t>
            </a:r>
            <a:r>
              <a:rPr lang="zh-CN" altLang="en-US" sz="6000" b="1">
                <a:solidFill>
                  <a:srgbClr val="345B6D"/>
                </a:solidFill>
              </a:rPr>
              <a:t>总结</a:t>
            </a:r>
            <a:endParaRPr lang="zh-CN" altLang="en-US" sz="6000" b="1">
              <a:solidFill>
                <a:srgbClr val="345B6D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510020" y="2214245"/>
            <a:ext cx="274320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303010" y="2306320"/>
            <a:ext cx="439547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rgbClr val="345B6D"/>
                </a:solidFill>
                <a:sym typeface="+mn-ea"/>
              </a:rPr>
              <a:t>1</a:t>
            </a:r>
            <a:r>
              <a:rPr lang="zh-CN" altLang="en-US" sz="2000">
                <a:solidFill>
                  <a:srgbClr val="345B6D"/>
                </a:solidFill>
                <a:sym typeface="+mn-ea"/>
              </a:rPr>
              <a:t>，组员之间的沟通越来越多，越来越默契，相比较第一次答辩时，要顺利很多。</a:t>
            </a:r>
            <a:endParaRPr lang="zh-CN" altLang="en-US" sz="2000">
              <a:solidFill>
                <a:srgbClr val="345B6D"/>
              </a:solidFill>
              <a:sym typeface="+mn-ea"/>
            </a:endParaRPr>
          </a:p>
          <a:p>
            <a:r>
              <a:rPr lang="en-US" altLang="zh-CN" sz="2000">
                <a:solidFill>
                  <a:srgbClr val="345B6D"/>
                </a:solidFill>
                <a:sym typeface="+mn-ea"/>
              </a:rPr>
              <a:t>2</a:t>
            </a:r>
            <a:r>
              <a:rPr lang="zh-CN" altLang="en-US" sz="2000">
                <a:solidFill>
                  <a:srgbClr val="345B6D"/>
                </a:solidFill>
                <a:sym typeface="+mn-ea"/>
              </a:rPr>
              <a:t>，没有中途放弃，都坚持把项目完成。</a:t>
            </a:r>
            <a:endParaRPr lang="zh-CN" altLang="en-US" sz="2000">
              <a:solidFill>
                <a:srgbClr val="345B6D"/>
              </a:solidFill>
              <a:sym typeface="+mn-ea"/>
            </a:endParaRPr>
          </a:p>
          <a:p>
            <a:r>
              <a:rPr lang="en-US" altLang="zh-CN" sz="2000">
                <a:solidFill>
                  <a:srgbClr val="345B6D"/>
                </a:solidFill>
                <a:sym typeface="+mn-ea"/>
              </a:rPr>
              <a:t>3</a:t>
            </a:r>
            <a:r>
              <a:rPr lang="zh-CN" altLang="en-US" sz="2000">
                <a:solidFill>
                  <a:srgbClr val="345B6D"/>
                </a:solidFill>
                <a:sym typeface="+mn-ea"/>
              </a:rPr>
              <a:t>，在前端花费时间较长，后端基础薄弱，花费一到两天才能</a:t>
            </a:r>
            <a:r>
              <a:rPr lang="zh-CN" altLang="en-US" sz="2000">
                <a:solidFill>
                  <a:srgbClr val="345B6D"/>
                </a:solidFill>
                <a:sym typeface="+mn-ea"/>
              </a:rPr>
              <a:t>实现</a:t>
            </a:r>
            <a:r>
              <a:rPr lang="zh-CN" altLang="en-US" sz="2000">
                <a:solidFill>
                  <a:srgbClr val="345B6D"/>
                </a:solidFill>
                <a:sym typeface="+mn-ea"/>
              </a:rPr>
              <a:t>一个按钮功能</a:t>
            </a:r>
            <a:endParaRPr lang="zh-CN" altLang="en-US" sz="2000">
              <a:solidFill>
                <a:srgbClr val="345B6D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262370" y="3223895"/>
            <a:ext cx="1381125" cy="2762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062095" y="2328545"/>
            <a:ext cx="4533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rgbClr val="345B6D"/>
                </a:solidFill>
              </a:rPr>
              <a:t>展示完毕</a:t>
            </a:r>
            <a:endParaRPr lang="zh-CN" altLang="en-US" sz="5400" b="1">
              <a:solidFill>
                <a:srgbClr val="345B6D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129145" y="2214245"/>
            <a:ext cx="0" cy="542925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043420" y="2423795"/>
            <a:ext cx="0" cy="542925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376670" y="3166745"/>
            <a:ext cx="1476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感谢聆听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395220" y="3519170"/>
            <a:ext cx="76009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705225" y="3535045"/>
            <a:ext cx="5567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345B6D"/>
                </a:solidFill>
              </a:rPr>
              <a:t>The user can demonstrate on a projector or computer, or print the presentation andmake i into a in a widerfield.</a:t>
            </a:r>
            <a:endParaRPr lang="zh-CN" altLang="en-US" sz="1400">
              <a:solidFill>
                <a:srgbClr val="345B6D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2000250" cy="455930"/>
            <a:chOff x="1785" y="1222"/>
            <a:chExt cx="2878" cy="718"/>
          </a:xfrm>
        </p:grpSpPr>
        <p:sp>
          <p:nvSpPr>
            <p:cNvPr id="2" name="文本框 1"/>
            <p:cNvSpPr txBox="1"/>
            <p:nvPr/>
          </p:nvSpPr>
          <p:spPr>
            <a:xfrm>
              <a:off x="2112" y="1312"/>
              <a:ext cx="255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345B6D"/>
                  </a:solidFill>
                  <a:sym typeface="+mn-ea"/>
                </a:rPr>
                <a:t>项目架构图</a:t>
              </a:r>
              <a:endParaRPr lang="zh-CN" altLang="en-US" sz="2000">
                <a:solidFill>
                  <a:srgbClr val="345B6D"/>
                </a:solidFill>
                <a:sym typeface="+mn-ea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" name="图片 5" descr="C:\Users\蒙蒙\Desktop\架构绘图.png架构绘图"/>
          <p:cNvPicPr>
            <a:picLocks noChangeAspect="1"/>
          </p:cNvPicPr>
          <p:nvPr/>
        </p:nvPicPr>
        <p:blipFill>
          <a:blip r:embed="rId1"/>
          <a:srcRect r="39790" b="60521"/>
          <a:stretch>
            <a:fillRect/>
          </a:stretch>
        </p:blipFill>
        <p:spPr>
          <a:xfrm>
            <a:off x="1300480" y="1383030"/>
            <a:ext cx="9020175" cy="4356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2000250" cy="455930"/>
            <a:chOff x="1785" y="1222"/>
            <a:chExt cx="2878" cy="718"/>
          </a:xfrm>
        </p:grpSpPr>
        <p:sp>
          <p:nvSpPr>
            <p:cNvPr id="2" name="文本框 1"/>
            <p:cNvSpPr txBox="1"/>
            <p:nvPr/>
          </p:nvSpPr>
          <p:spPr>
            <a:xfrm>
              <a:off x="2112" y="1312"/>
              <a:ext cx="255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345B6D"/>
                  </a:solidFill>
                  <a:sym typeface="+mn-ea"/>
                </a:rPr>
                <a:t>项目架构图</a:t>
              </a:r>
              <a:endParaRPr lang="zh-CN" altLang="en-US" sz="2000">
                <a:solidFill>
                  <a:srgbClr val="345B6D"/>
                </a:solidFill>
                <a:sym typeface="+mn-ea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" name="图片 5" descr="C:\Users\蒙蒙\Desktop\架构绘图.png架构绘图"/>
          <p:cNvPicPr>
            <a:picLocks noChangeAspect="1"/>
          </p:cNvPicPr>
          <p:nvPr/>
        </p:nvPicPr>
        <p:blipFill>
          <a:blip r:embed="rId1"/>
          <a:srcRect l="89" t="27333" r="59831" b="26980"/>
          <a:stretch>
            <a:fillRect/>
          </a:stretch>
        </p:blipFill>
        <p:spPr>
          <a:xfrm>
            <a:off x="3258185" y="972820"/>
            <a:ext cx="6129020" cy="5145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133475" y="775970"/>
            <a:ext cx="2000250" cy="455930"/>
            <a:chOff x="1785" y="1222"/>
            <a:chExt cx="2878" cy="718"/>
          </a:xfrm>
        </p:grpSpPr>
        <p:sp>
          <p:nvSpPr>
            <p:cNvPr id="2" name="文本框 1"/>
            <p:cNvSpPr txBox="1"/>
            <p:nvPr/>
          </p:nvSpPr>
          <p:spPr>
            <a:xfrm>
              <a:off x="2112" y="1312"/>
              <a:ext cx="255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345B6D"/>
                  </a:solidFill>
                  <a:sym typeface="+mn-ea"/>
                </a:rPr>
                <a:t>项目架构图</a:t>
              </a:r>
              <a:endParaRPr lang="zh-CN" altLang="en-US" sz="2000">
                <a:solidFill>
                  <a:srgbClr val="345B6D"/>
                </a:solidFill>
                <a:sym typeface="+mn-ea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1785" y="1222"/>
              <a:ext cx="240" cy="660"/>
            </a:xfrm>
            <a:prstGeom prst="diamond">
              <a:avLst/>
            </a:prstGeom>
            <a:solidFill>
              <a:srgbClr val="345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905" y="1312"/>
              <a:ext cx="207" cy="570"/>
            </a:xfrm>
            <a:prstGeom prst="diamond">
              <a:avLst/>
            </a:prstGeom>
            <a:noFill/>
            <a:ln>
              <a:solidFill>
                <a:srgbClr val="345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" name="图片 5" descr="C:\Users\蒙蒙\Desktop\架构绘图.png架构绘图"/>
          <p:cNvPicPr>
            <a:picLocks noChangeAspect="1"/>
          </p:cNvPicPr>
          <p:nvPr/>
        </p:nvPicPr>
        <p:blipFill>
          <a:blip r:embed="rId1"/>
          <a:srcRect l="39500" t="7063"/>
          <a:stretch>
            <a:fillRect/>
          </a:stretch>
        </p:blipFill>
        <p:spPr>
          <a:xfrm>
            <a:off x="3602355" y="574040"/>
            <a:ext cx="5192395" cy="58743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600450" y="2433955"/>
            <a:ext cx="1990725" cy="1266825"/>
          </a:xfrm>
          <a:prstGeom prst="rect">
            <a:avLst/>
          </a:prstGeom>
          <a:solidFill>
            <a:srgbClr val="34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943350" y="2233295"/>
            <a:ext cx="1990725" cy="126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5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57675" y="1128395"/>
            <a:ext cx="1172210" cy="2214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13800" b="1">
                <a:solidFill>
                  <a:srgbClr val="345B6D"/>
                </a:solidFill>
                <a:latin typeface="+mj-ea"/>
                <a:ea typeface="+mj-ea"/>
              </a:rPr>
              <a:t>2</a:t>
            </a:r>
            <a:endParaRPr lang="en-US" altLang="zh-CN" sz="13800" b="1">
              <a:solidFill>
                <a:srgbClr val="345B6D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60770" y="2744470"/>
            <a:ext cx="2011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olidFill>
                  <a:srgbClr val="345B6D"/>
                </a:solidFill>
                <a:sym typeface="+mn-ea"/>
              </a:rPr>
              <a:t>组员分工</a:t>
            </a:r>
            <a:endParaRPr lang="zh-CN" altLang="en-US" sz="3600">
              <a:solidFill>
                <a:srgbClr val="345B6D"/>
              </a:solidFill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95675" y="3833495"/>
            <a:ext cx="5772150" cy="0"/>
          </a:xfrm>
          <a:prstGeom prst="line">
            <a:avLst/>
          </a:prstGeom>
          <a:ln>
            <a:solidFill>
              <a:srgbClr val="345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288405" y="3394075"/>
            <a:ext cx="32708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>
                <a:solidFill>
                  <a:srgbClr val="345B6D"/>
                </a:solidFill>
                <a:sym typeface="+mn-ea"/>
              </a:rPr>
              <a:t>Division of team members</a:t>
            </a:r>
            <a:endParaRPr lang="zh-CN" altLang="en-US" sz="1400">
              <a:solidFill>
                <a:srgbClr val="345B6D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PLACING_PICTURE_USER_VIEWPORT" val="{&quot;height&quot;:6255,&quot;width&quot;:829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UNIT_PLACING_PICTURE_USER_VIEWPORT" val="{&quot;height&quot;:5354,&quot;width&quot;:15840}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3090</Words>
  <Application>WPS 演示</Application>
  <PresentationFormat>宽屏</PresentationFormat>
  <Paragraphs>323</Paragraphs>
  <Slides>52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蒙蒙</cp:lastModifiedBy>
  <cp:revision>153</cp:revision>
  <dcterms:created xsi:type="dcterms:W3CDTF">2019-06-19T02:08:00Z</dcterms:created>
  <dcterms:modified xsi:type="dcterms:W3CDTF">2020-12-10T02:21:47Z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2052-11.1.0.9998</vt:lpwstr>
  </property>
</Properties>
</file>